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66.jpg" ContentType="image/jpeg"/>
  <Override PartName="/ppt/media/image67.jpg" ContentType="image/jpe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409" r:id="rId2"/>
    <p:sldId id="262" r:id="rId3"/>
    <p:sldId id="3430" r:id="rId4"/>
    <p:sldId id="3436" r:id="rId5"/>
    <p:sldId id="3404" r:id="rId6"/>
    <p:sldId id="3445" r:id="rId7"/>
    <p:sldId id="3435" r:id="rId8"/>
    <p:sldId id="3453" r:id="rId9"/>
    <p:sldId id="3446" r:id="rId10"/>
    <p:sldId id="3455" r:id="rId11"/>
    <p:sldId id="3454" r:id="rId12"/>
    <p:sldId id="275" r:id="rId13"/>
    <p:sldId id="266" r:id="rId14"/>
    <p:sldId id="267" r:id="rId15"/>
    <p:sldId id="3399" r:id="rId16"/>
    <p:sldId id="3431" r:id="rId17"/>
    <p:sldId id="3426" r:id="rId18"/>
    <p:sldId id="3383" r:id="rId19"/>
    <p:sldId id="3420" r:id="rId20"/>
    <p:sldId id="3415" r:id="rId21"/>
    <p:sldId id="3432" r:id="rId22"/>
    <p:sldId id="730" r:id="rId23"/>
    <p:sldId id="702" r:id="rId24"/>
    <p:sldId id="705" r:id="rId25"/>
    <p:sldId id="3400" r:id="rId26"/>
    <p:sldId id="279" r:id="rId2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3409"/>
            <p14:sldId id="262"/>
            <p14:sldId id="3430"/>
            <p14:sldId id="3436"/>
            <p14:sldId id="3404"/>
            <p14:sldId id="3445"/>
            <p14:sldId id="3435"/>
            <p14:sldId id="3453"/>
            <p14:sldId id="3446"/>
            <p14:sldId id="3455"/>
            <p14:sldId id="3454"/>
            <p14:sldId id="275"/>
            <p14:sldId id="266"/>
            <p14:sldId id="267"/>
            <p14:sldId id="3399"/>
            <p14:sldId id="3431"/>
            <p14:sldId id="3426"/>
            <p14:sldId id="3383"/>
            <p14:sldId id="3420"/>
            <p14:sldId id="3415"/>
            <p14:sldId id="3432"/>
            <p14:sldId id="730"/>
            <p14:sldId id="702"/>
            <p14:sldId id="705"/>
            <p14:sldId id="3400"/>
            <p14:sldId id="279"/>
          </p14:sldIdLst>
        </p14:section>
        <p14:section name="タイトルなしのセクション" id="{2222DC94-E039-4F92-8293-E592BEC64C49}">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9" autoAdjust="0"/>
    <p:restoredTop sz="89048" autoAdjust="0"/>
  </p:normalViewPr>
  <p:slideViewPr>
    <p:cSldViewPr snapToGrid="0" showGuides="1">
      <p:cViewPr varScale="1">
        <p:scale>
          <a:sx n="100" d="100"/>
          <a:sy n="100" d="100"/>
        </p:scale>
        <p:origin x="774" y="90"/>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72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2024/10/30</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8</a:t>
            </a:fld>
            <a:endParaRPr kumimoji="1" lang="ja-JP" altLang="en-US"/>
          </a:p>
        </p:txBody>
      </p:sp>
    </p:spTree>
    <p:extLst>
      <p:ext uri="{BB962C8B-B14F-4D97-AF65-F5344CB8AC3E}">
        <p14:creationId xmlns:p14="http://schemas.microsoft.com/office/powerpoint/2010/main" val="7726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A2569A-1F71-485D-8D40-6E2F9A1ED33B}" type="slidenum">
              <a:rPr kumimoji="1" lang="ja-JP" altLang="en-US" smtClean="0"/>
              <a:t>22</a:t>
            </a:fld>
            <a:endParaRPr kumimoji="1" lang="ja-JP" altLang="en-US"/>
          </a:p>
        </p:txBody>
      </p:sp>
    </p:spTree>
    <p:extLst>
      <p:ext uri="{BB962C8B-B14F-4D97-AF65-F5344CB8AC3E}">
        <p14:creationId xmlns:p14="http://schemas.microsoft.com/office/powerpoint/2010/main" val="2250332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1241F-6146-5C39-4F45-EDFA95451B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BFCBB64-60DA-F6D4-6407-C06357A65A8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9BE27D-2525-F7C7-D6CF-690EE33966B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6C8C096-24B0-785D-C7F3-1DFABC8054B8}"/>
              </a:ext>
            </a:extLst>
          </p:cNvPr>
          <p:cNvSpPr>
            <a:spLocks noGrp="1"/>
          </p:cNvSpPr>
          <p:nvPr>
            <p:ph type="sldNum" sz="quarter" idx="5"/>
          </p:nvPr>
        </p:nvSpPr>
        <p:spPr/>
        <p:txBody>
          <a:bodyPr/>
          <a:lstStyle/>
          <a:p>
            <a:fld id="{5DA25C1D-8DD6-4DD5-97CC-1ECF210D8FA2}" type="slidenum">
              <a:rPr kumimoji="1" lang="ja-JP" altLang="en-US" smtClean="0"/>
              <a:t>26</a:t>
            </a:fld>
            <a:endParaRPr kumimoji="1" lang="ja-JP" altLang="en-US"/>
          </a:p>
        </p:txBody>
      </p:sp>
    </p:spTree>
    <p:extLst>
      <p:ext uri="{BB962C8B-B14F-4D97-AF65-F5344CB8AC3E}">
        <p14:creationId xmlns:p14="http://schemas.microsoft.com/office/powerpoint/2010/main" val="3805141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2024/10/30</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343294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42" b="1" i="0">
                <a:solidFill>
                  <a:schemeClr val="bg1"/>
                </a:solidFill>
                <a:latin typeface="Meiryo UI"/>
                <a:cs typeface="Meiryo UI"/>
              </a:defRPr>
            </a:lvl1pPr>
          </a:lstStyle>
          <a:p>
            <a:endParaRPr/>
          </a:p>
        </p:txBody>
      </p:sp>
      <p:sp>
        <p:nvSpPr>
          <p:cNvPr id="3" name="Holder 3"/>
          <p:cNvSpPr>
            <a:spLocks noGrp="1"/>
          </p:cNvSpPr>
          <p:nvPr>
            <p:ph type="body" idx="1"/>
          </p:nvPr>
        </p:nvSpPr>
        <p:spPr/>
        <p:txBody>
          <a:bodyPr lIns="0" tIns="0" rIns="0" bIns="0"/>
          <a:lstStyle>
            <a:lvl1pPr>
              <a:defRPr sz="1542" b="0" i="0">
                <a:solidFill>
                  <a:schemeClr val="tx1"/>
                </a:solidFill>
                <a:latin typeface="Meiryo UI"/>
                <a:cs typeface="Meiryo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6" name="Holder 6"/>
          <p:cNvSpPr>
            <a:spLocks noGrp="1"/>
          </p:cNvSpPr>
          <p:nvPr>
            <p:ph type="sldNum" sz="quarter" idx="7"/>
          </p:nvPr>
        </p:nvSpPr>
        <p:spPr/>
        <p:txBody>
          <a:bodyPr lIns="0" tIns="0" rIns="0" bIns="0"/>
          <a:lstStyle>
            <a:lvl1pPr>
              <a:defRPr sz="1360" b="0" i="0">
                <a:solidFill>
                  <a:schemeClr val="tx1"/>
                </a:solidFill>
                <a:latin typeface="Meiryo UI"/>
                <a:cs typeface="Meiryo UI"/>
              </a:defRPr>
            </a:lvl1pPr>
          </a:lstStyle>
          <a:p>
            <a:pPr marL="153168">
              <a:spcBef>
                <a:spcPts val="181"/>
              </a:spcBef>
            </a:pPr>
            <a:fld id="{81D60167-4931-47E6-BA6A-407CBD079E47}" type="slidenum">
              <a:rPr lang="en-US" altLang="ja-JP" spc="-45" smtClean="0"/>
              <a:pPr marL="153168">
                <a:spcBef>
                  <a:spcPts val="181"/>
                </a:spcBef>
              </a:pPr>
              <a:t>‹#›</a:t>
            </a:fld>
            <a:endParaRPr lang="en-US" altLang="ja-JP" spc="-45" dirty="0"/>
          </a:p>
        </p:txBody>
      </p:sp>
    </p:spTree>
    <p:extLst>
      <p:ext uri="{BB962C8B-B14F-4D97-AF65-F5344CB8AC3E}">
        <p14:creationId xmlns:p14="http://schemas.microsoft.com/office/powerpoint/2010/main" val="842689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jpg"/><Relationship Id="rId2" Type="http://schemas.openxmlformats.org/officeDocument/2006/relationships/image" Target="../media/image53.jpg"/><Relationship Id="rId1" Type="http://schemas.openxmlformats.org/officeDocument/2006/relationships/slideLayout" Target="../slideLayouts/slideLayout4.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jpg"/></Relationships>
</file>

<file path=ppt/slides/_rels/slide23.xml.rels><?xml version="1.0" encoding="UTF-8" standalone="yes"?>
<Relationships xmlns="http://schemas.openxmlformats.org/package/2006/relationships"><Relationship Id="rId3" Type="http://schemas.openxmlformats.org/officeDocument/2006/relationships/hyperlink" Target="http://www.elsevier.com/termsandconditions" TargetMode="External"/><Relationship Id="rId2" Type="http://schemas.openxmlformats.org/officeDocument/2006/relationships/image" Target="../media/image69.jpeg"/><Relationship Id="rId1" Type="http://schemas.openxmlformats.org/officeDocument/2006/relationships/slideLayout" Target="../slideLayouts/slideLayout3.xml"/><Relationship Id="rId5" Type="http://schemas.openxmlformats.org/officeDocument/2006/relationships/image" Target="../media/image71.gif"/><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www.elsevier.com/termsandconditions" TargetMode="Externa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0" y="2495777"/>
            <a:ext cx="12191999" cy="1446550"/>
          </a:xfrm>
          <a:prstGeom prst="rect">
            <a:avLst/>
          </a:prstGeom>
          <a:noFill/>
        </p:spPr>
        <p:txBody>
          <a:bodyPr wrap="square" rtlCol="0">
            <a:spAutoFit/>
          </a:bodyPr>
          <a:lstStyle/>
          <a:p>
            <a:pPr algn="ctr"/>
            <a:r>
              <a:rPr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さまざまな</a:t>
            </a: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ゲル</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pic>
        <p:nvPicPr>
          <p:cNvPr id="1026" name="Picture 2" descr="クラゲのキャラクター">
            <a:extLst>
              <a:ext uri="{FF2B5EF4-FFF2-40B4-BE49-F238E27FC236}">
                <a16:creationId xmlns:a16="http://schemas.microsoft.com/office/drawing/2014/main" id="{DD04689B-DD73-35BC-3788-F57667974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36524">
            <a:off x="7828146" y="3826459"/>
            <a:ext cx="1795686" cy="188523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D9B104E3-3390-0CB0-0A62-462BEF6F5E5D}"/>
              </a:ext>
            </a:extLst>
          </p:cNvPr>
          <p:cNvPicPr>
            <a:picLocks noChangeAspect="1"/>
          </p:cNvPicPr>
          <p:nvPr/>
        </p:nvPicPr>
        <p:blipFill>
          <a:blip r:embed="rId3"/>
          <a:stretch>
            <a:fillRect/>
          </a:stretch>
        </p:blipFill>
        <p:spPr>
          <a:xfrm>
            <a:off x="2516109" y="4406314"/>
            <a:ext cx="5266839" cy="686979"/>
          </a:xfrm>
          <a:prstGeom prst="rect">
            <a:avLst/>
          </a:prstGeom>
          <a:solidFill>
            <a:schemeClr val="bg1"/>
          </a:solidFill>
          <a:effectLst>
            <a:glow rad="228600">
              <a:schemeClr val="accent4">
                <a:satMod val="175000"/>
                <a:alpha val="40000"/>
              </a:schemeClr>
            </a:glow>
          </a:effectLst>
        </p:spPr>
      </p:pic>
    </p:spTree>
    <p:extLst>
      <p:ext uri="{BB962C8B-B14F-4D97-AF65-F5344CB8AC3E}">
        <p14:creationId xmlns:p14="http://schemas.microsoft.com/office/powerpoint/2010/main" val="2272715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人工軟骨としての可能性</a:t>
            </a:r>
          </a:p>
        </p:txBody>
      </p:sp>
      <p:sp>
        <p:nvSpPr>
          <p:cNvPr id="5" name="テキスト ボックス 4">
            <a:extLst>
              <a:ext uri="{FF2B5EF4-FFF2-40B4-BE49-F238E27FC236}">
                <a16:creationId xmlns:a16="http://schemas.microsoft.com/office/drawing/2014/main" id="{F631CB36-425E-F4CC-840F-D56987E5636A}"/>
              </a:ext>
            </a:extLst>
          </p:cNvPr>
          <p:cNvSpPr txBox="1"/>
          <p:nvPr/>
        </p:nvSpPr>
        <p:spPr>
          <a:xfrm>
            <a:off x="238125" y="562236"/>
            <a:ext cx="11449049" cy="1938992"/>
          </a:xfrm>
          <a:prstGeom prst="rect">
            <a:avLst/>
          </a:prstGeom>
          <a:noFill/>
        </p:spPr>
        <p:txBody>
          <a:bodyPr wrap="square">
            <a:spAutoFit/>
          </a:bodyPr>
          <a:lstStyle/>
          <a:p>
            <a:r>
              <a:rPr lang="en-US" altLang="ja-JP" sz="2400" b="0" i="0" dirty="0">
                <a:solidFill>
                  <a:srgbClr val="243040"/>
                </a:solidFill>
                <a:effectLst/>
                <a:latin typeface="BIZ UDPゴシック" panose="020B0400000000000000" pitchFamily="50" charset="-128"/>
                <a:ea typeface="BIZ UDPゴシック" panose="020B0400000000000000" pitchFamily="50" charset="-128"/>
              </a:rPr>
              <a:t>DN</a:t>
            </a:r>
            <a:r>
              <a:rPr lang="ja-JP" altLang="en-US" sz="2400" b="0" i="0" dirty="0">
                <a:solidFill>
                  <a:srgbClr val="243040"/>
                </a:solidFill>
                <a:effectLst/>
                <a:latin typeface="BIZ UDPゴシック" panose="020B0400000000000000" pitchFamily="50" charset="-128"/>
                <a:ea typeface="BIZ UDPゴシック" panose="020B0400000000000000" pitchFamily="50" charset="-128"/>
              </a:rPr>
              <a:t>ゲルは一般的に自然治癒しないと言われている</a:t>
            </a:r>
            <a:r>
              <a:rPr lang="ja-JP" altLang="en-US" sz="2400" b="0" i="0" u="sng" dirty="0">
                <a:effectLst/>
                <a:latin typeface="BIZ UDPゴシック" panose="020B0400000000000000" pitchFamily="50" charset="-128"/>
                <a:ea typeface="BIZ UDPゴシック" panose="020B0400000000000000" pitchFamily="50" charset="-128"/>
              </a:rPr>
              <a:t>軟骨組織の再生誘導に世界で初めて成功した。</a:t>
            </a:r>
            <a:r>
              <a:rPr lang="ja-JP" altLang="en-US" sz="2400" b="0" i="0" dirty="0">
                <a:solidFill>
                  <a:srgbClr val="243040"/>
                </a:solidFill>
                <a:effectLst/>
                <a:latin typeface="BIZ UDPゴシック" panose="020B0400000000000000" pitchFamily="50" charset="-128"/>
                <a:ea typeface="BIZ UDPゴシック" panose="020B0400000000000000" pitchFamily="50" charset="-128"/>
              </a:rPr>
              <a:t>軟骨はほとんど自然治癒が望めない消しゴムのような使い切りの組織。そのため、生体内で自然に再生しないということが医学の常識。しかしながら、</a:t>
            </a:r>
            <a:r>
              <a:rPr lang="en-US" altLang="ja-JP" sz="2400" b="0" i="0" dirty="0">
                <a:solidFill>
                  <a:srgbClr val="243040"/>
                </a:solidFill>
                <a:effectLst/>
                <a:latin typeface="BIZ UDPゴシック" panose="020B0400000000000000" pitchFamily="50" charset="-128"/>
                <a:ea typeface="BIZ UDPゴシック" panose="020B0400000000000000" pitchFamily="50" charset="-128"/>
              </a:rPr>
              <a:t>DN</a:t>
            </a:r>
            <a:r>
              <a:rPr lang="ja-JP" altLang="en-US" sz="2400" b="0" i="0" dirty="0">
                <a:solidFill>
                  <a:srgbClr val="243040"/>
                </a:solidFill>
                <a:effectLst/>
                <a:latin typeface="BIZ UDPゴシック" panose="020B0400000000000000" pitchFamily="50" charset="-128"/>
                <a:ea typeface="BIZ UDPゴシック" panose="020B0400000000000000" pitchFamily="50" charset="-128"/>
              </a:rPr>
              <a:t>ゲルの人工関節への応用を目指した研究で、</a:t>
            </a:r>
            <a:r>
              <a:rPr lang="en-US" altLang="ja-JP" sz="2400" b="0" i="0" dirty="0">
                <a:solidFill>
                  <a:srgbClr val="243040"/>
                </a:solidFill>
                <a:effectLst/>
                <a:latin typeface="BIZ UDPゴシック" panose="020B0400000000000000" pitchFamily="50" charset="-128"/>
                <a:ea typeface="BIZ UDPゴシック" panose="020B0400000000000000" pitchFamily="50" charset="-128"/>
              </a:rPr>
              <a:t>DN</a:t>
            </a:r>
            <a:r>
              <a:rPr lang="ja-JP" altLang="en-US" sz="2400" b="0" i="0" dirty="0">
                <a:solidFill>
                  <a:srgbClr val="243040"/>
                </a:solidFill>
                <a:effectLst/>
                <a:latin typeface="BIZ UDPゴシック" panose="020B0400000000000000" pitchFamily="50" charset="-128"/>
                <a:ea typeface="BIZ UDPゴシック" panose="020B0400000000000000" pitchFamily="50" charset="-128"/>
              </a:rPr>
              <a:t>ゲルが軟骨組織を再生させる性質があることを発見。</a:t>
            </a:r>
            <a:endParaRPr lang="ja-JP" altLang="en-US" sz="2400" dirty="0">
              <a:latin typeface="BIZ UDPゴシック" panose="020B0400000000000000" pitchFamily="50" charset="-128"/>
              <a:ea typeface="BIZ UDPゴシック" panose="020B0400000000000000" pitchFamily="50" charset="-128"/>
            </a:endParaRPr>
          </a:p>
        </p:txBody>
      </p:sp>
      <p:pic>
        <p:nvPicPr>
          <p:cNvPr id="9218" name="Picture 2">
            <a:extLst>
              <a:ext uri="{FF2B5EF4-FFF2-40B4-BE49-F238E27FC236}">
                <a16:creationId xmlns:a16="http://schemas.microsoft.com/office/drawing/2014/main" id="{437853DA-3B80-582E-3CD6-8FFD49BAB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450" y="2189716"/>
            <a:ext cx="4619624" cy="4579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wAAACwAAAAAAQABAEACAkQBADs=">
            <a:extLst>
              <a:ext uri="{FF2B5EF4-FFF2-40B4-BE49-F238E27FC236}">
                <a16:creationId xmlns:a16="http://schemas.microsoft.com/office/drawing/2014/main" id="{7F4AA046-9C12-19C1-7938-22A36A2F6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6" y="2686142"/>
            <a:ext cx="7158690" cy="3838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037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814129"/>
            <a:ext cx="12191999" cy="1446550"/>
          </a:xfrm>
          <a:prstGeom prst="rect">
            <a:avLst/>
          </a:prstGeom>
          <a:noFill/>
        </p:spPr>
        <p:txBody>
          <a:bodyPr wrap="square" rtlCol="0">
            <a:spAutoFit/>
          </a:bodyPr>
          <a:lstStyle/>
          <a:p>
            <a:pPr algn="ctr"/>
            <a:r>
              <a:rPr kumimoji="1" lang="ja-JP" altLang="en-US" sz="8800" dirty="0">
                <a:solidFill>
                  <a:schemeClr val="accent2">
                    <a:lumMod val="60000"/>
                    <a:lumOff val="40000"/>
                  </a:schemeClr>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がん</a:t>
            </a:r>
            <a:r>
              <a:rPr kumimoji="1" lang="ja-JP" altLang="en-US" sz="8800" dirty="0">
                <a:solidFill>
                  <a:srgbClr val="FF00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幹</a:t>
            </a:r>
            <a:r>
              <a:rPr kumimoji="1" lang="ja-JP" altLang="en-US" sz="8800" dirty="0">
                <a:solidFill>
                  <a:srgbClr val="C00000"/>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細胞</a:t>
            </a: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誘導ゲル</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pic>
        <p:nvPicPr>
          <p:cNvPr id="1026" name="Picture 2" descr="クラゲのキャラクター">
            <a:extLst>
              <a:ext uri="{FF2B5EF4-FFF2-40B4-BE49-F238E27FC236}">
                <a16:creationId xmlns:a16="http://schemas.microsoft.com/office/drawing/2014/main" id="{DD04689B-DD73-35BC-3788-F57667974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55191">
            <a:off x="4740726" y="826085"/>
            <a:ext cx="1795686" cy="1885234"/>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AC4A9762-B02A-9658-8E17-49A2B22E59C6}"/>
              </a:ext>
            </a:extLst>
          </p:cNvPr>
          <p:cNvSpPr/>
          <p:nvPr/>
        </p:nvSpPr>
        <p:spPr>
          <a:xfrm rot="885712">
            <a:off x="1350026" y="1069901"/>
            <a:ext cx="3014281" cy="1181100"/>
          </a:xfrm>
          <a:prstGeom prst="roundRect">
            <a:avLst/>
          </a:prstGeom>
          <a:solidFill>
            <a:schemeClr val="bg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600" dirty="0">
                <a:solidFill>
                  <a:schemeClr val="accent2">
                    <a:lumMod val="50000"/>
                  </a:schemeClr>
                </a:solidFill>
              </a:rPr>
              <a:t>おまけ</a:t>
            </a:r>
          </a:p>
        </p:txBody>
      </p:sp>
    </p:spTree>
    <p:extLst>
      <p:ext uri="{BB962C8B-B14F-4D97-AF65-F5344CB8AC3E}">
        <p14:creationId xmlns:p14="http://schemas.microsoft.com/office/powerpoint/2010/main" val="134660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04744" y="2260092"/>
            <a:ext cx="1114043" cy="477010"/>
          </a:xfrm>
          <a:prstGeom prst="rect">
            <a:avLst/>
          </a:prstGeom>
        </p:spPr>
      </p:pic>
      <p:sp>
        <p:nvSpPr>
          <p:cNvPr id="3" name="object 3"/>
          <p:cNvSpPr txBox="1"/>
          <p:nvPr/>
        </p:nvSpPr>
        <p:spPr>
          <a:xfrm>
            <a:off x="3055080" y="2442414"/>
            <a:ext cx="15367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Arial"/>
                <a:cs typeface="Arial"/>
              </a:rPr>
              <a:t>O</a:t>
            </a:r>
            <a:endParaRPr sz="1300">
              <a:latin typeface="Arial"/>
              <a:cs typeface="Arial"/>
            </a:endParaRPr>
          </a:p>
        </p:txBody>
      </p:sp>
      <p:grpSp>
        <p:nvGrpSpPr>
          <p:cNvPr id="4" name="object 4"/>
          <p:cNvGrpSpPr/>
          <p:nvPr/>
        </p:nvGrpSpPr>
        <p:grpSpPr>
          <a:xfrm>
            <a:off x="3140773" y="1961197"/>
            <a:ext cx="281305" cy="575310"/>
            <a:chOff x="3140773" y="1961197"/>
            <a:chExt cx="281305" cy="575310"/>
          </a:xfrm>
        </p:grpSpPr>
        <p:sp>
          <p:nvSpPr>
            <p:cNvPr id="5" name="object 5"/>
            <p:cNvSpPr/>
            <p:nvPr/>
          </p:nvSpPr>
          <p:spPr>
            <a:xfrm>
              <a:off x="3217163" y="2380488"/>
              <a:ext cx="173990" cy="104139"/>
            </a:xfrm>
            <a:custGeom>
              <a:avLst/>
              <a:gdLst/>
              <a:ahLst/>
              <a:cxnLst/>
              <a:rect l="l" t="t" r="r" b="b"/>
              <a:pathLst>
                <a:path w="173989" h="104139">
                  <a:moveTo>
                    <a:pt x="0" y="103632"/>
                  </a:moveTo>
                  <a:lnTo>
                    <a:pt x="173736" y="0"/>
                  </a:lnTo>
                </a:path>
              </a:pathLst>
            </a:custGeom>
            <a:ln w="9525">
              <a:solidFill>
                <a:srgbClr val="000000"/>
              </a:solidFill>
            </a:ln>
          </p:spPr>
          <p:txBody>
            <a:bodyPr wrap="square" lIns="0" tIns="0" rIns="0" bIns="0" rtlCol="0"/>
            <a:lstStyle/>
            <a:p>
              <a:endParaRPr/>
            </a:p>
          </p:txBody>
        </p:sp>
        <p:sp>
          <p:nvSpPr>
            <p:cNvPr id="6" name="object 6"/>
            <p:cNvSpPr/>
            <p:nvPr/>
          </p:nvSpPr>
          <p:spPr>
            <a:xfrm>
              <a:off x="3243071" y="2426208"/>
              <a:ext cx="173990" cy="105410"/>
            </a:xfrm>
            <a:custGeom>
              <a:avLst/>
              <a:gdLst/>
              <a:ahLst/>
              <a:cxnLst/>
              <a:rect l="l" t="t" r="r" b="b"/>
              <a:pathLst>
                <a:path w="173989" h="105410">
                  <a:moveTo>
                    <a:pt x="0" y="105155"/>
                  </a:moveTo>
                  <a:lnTo>
                    <a:pt x="173736" y="0"/>
                  </a:lnTo>
                </a:path>
              </a:pathLst>
            </a:custGeom>
            <a:ln w="9525">
              <a:solidFill>
                <a:srgbClr val="000000"/>
              </a:solidFill>
            </a:ln>
          </p:spPr>
          <p:txBody>
            <a:bodyPr wrap="square" lIns="0" tIns="0" rIns="0" bIns="0" rtlCol="0"/>
            <a:lstStyle/>
            <a:p>
              <a:endParaRPr/>
            </a:p>
          </p:txBody>
        </p:sp>
        <p:sp>
          <p:nvSpPr>
            <p:cNvPr id="7" name="object 7"/>
            <p:cNvSpPr/>
            <p:nvPr/>
          </p:nvSpPr>
          <p:spPr>
            <a:xfrm>
              <a:off x="3390899" y="2115312"/>
              <a:ext cx="0" cy="295910"/>
            </a:xfrm>
            <a:custGeom>
              <a:avLst/>
              <a:gdLst/>
              <a:ahLst/>
              <a:cxnLst/>
              <a:rect l="l" t="t" r="r" b="b"/>
              <a:pathLst>
                <a:path h="295910">
                  <a:moveTo>
                    <a:pt x="0" y="295656"/>
                  </a:move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3145535" y="1965960"/>
              <a:ext cx="245745" cy="149860"/>
            </a:xfrm>
            <a:custGeom>
              <a:avLst/>
              <a:gdLst/>
              <a:ahLst/>
              <a:cxnLst/>
              <a:rect l="l" t="t" r="r" b="b"/>
              <a:pathLst>
                <a:path w="245745" h="149860">
                  <a:moveTo>
                    <a:pt x="245363" y="149351"/>
                  </a:moveTo>
                  <a:lnTo>
                    <a:pt x="0" y="0"/>
                  </a:lnTo>
                </a:path>
              </a:pathLst>
            </a:custGeom>
            <a:ln w="9525">
              <a:solidFill>
                <a:srgbClr val="000000"/>
              </a:solidFill>
            </a:ln>
          </p:spPr>
          <p:txBody>
            <a:bodyPr wrap="square" lIns="0" tIns="0" rIns="0" bIns="0" rtlCol="0"/>
            <a:lstStyle/>
            <a:p>
              <a:endParaRPr/>
            </a:p>
          </p:txBody>
        </p:sp>
      </p:grpSp>
      <p:sp>
        <p:nvSpPr>
          <p:cNvPr id="9" name="object 9"/>
          <p:cNvSpPr txBox="1"/>
          <p:nvPr/>
        </p:nvSpPr>
        <p:spPr>
          <a:xfrm>
            <a:off x="3545499" y="2442414"/>
            <a:ext cx="272415" cy="223520"/>
          </a:xfrm>
          <a:prstGeom prst="rect">
            <a:avLst/>
          </a:prstGeom>
        </p:spPr>
        <p:txBody>
          <a:bodyPr vert="horz" wrap="square" lIns="0" tIns="12065" rIns="0" bIns="0" rtlCol="0">
            <a:spAutoFit/>
          </a:bodyPr>
          <a:lstStyle/>
          <a:p>
            <a:pPr marL="12700">
              <a:lnSpc>
                <a:spcPct val="100000"/>
              </a:lnSpc>
              <a:spcBef>
                <a:spcPts val="95"/>
              </a:spcBef>
            </a:pPr>
            <a:r>
              <a:rPr sz="1300" spc="-25" dirty="0">
                <a:latin typeface="Arial"/>
                <a:cs typeface="Arial"/>
              </a:rPr>
              <a:t>OH</a:t>
            </a:r>
            <a:endParaRPr sz="1300">
              <a:latin typeface="Arial"/>
              <a:cs typeface="Arial"/>
            </a:endParaRPr>
          </a:p>
        </p:txBody>
      </p:sp>
      <p:grpSp>
        <p:nvGrpSpPr>
          <p:cNvPr id="10" name="object 10"/>
          <p:cNvGrpSpPr/>
          <p:nvPr/>
        </p:nvGrpSpPr>
        <p:grpSpPr>
          <a:xfrm>
            <a:off x="2893885" y="1950529"/>
            <a:ext cx="750570" cy="563245"/>
            <a:chOff x="2893885" y="1950529"/>
            <a:chExt cx="750570" cy="563245"/>
          </a:xfrm>
        </p:grpSpPr>
        <p:sp>
          <p:nvSpPr>
            <p:cNvPr id="11" name="object 11"/>
            <p:cNvSpPr/>
            <p:nvPr/>
          </p:nvSpPr>
          <p:spPr>
            <a:xfrm>
              <a:off x="3390900" y="2410968"/>
              <a:ext cx="160020" cy="97790"/>
            </a:xfrm>
            <a:custGeom>
              <a:avLst/>
              <a:gdLst/>
              <a:ahLst/>
              <a:cxnLst/>
              <a:rect l="l" t="t" r="r" b="b"/>
              <a:pathLst>
                <a:path w="160020" h="97789">
                  <a:moveTo>
                    <a:pt x="0" y="0"/>
                  </a:moveTo>
                  <a:lnTo>
                    <a:pt x="160020" y="97536"/>
                  </a:lnTo>
                </a:path>
              </a:pathLst>
            </a:custGeom>
            <a:ln w="9525">
              <a:solidFill>
                <a:srgbClr val="000000"/>
              </a:solidFill>
            </a:ln>
          </p:spPr>
          <p:txBody>
            <a:bodyPr wrap="square" lIns="0" tIns="0" rIns="0" bIns="0" rtlCol="0"/>
            <a:lstStyle/>
            <a:p>
              <a:endParaRPr/>
            </a:p>
          </p:txBody>
        </p:sp>
        <p:sp>
          <p:nvSpPr>
            <p:cNvPr id="12" name="object 12"/>
            <p:cNvSpPr/>
            <p:nvPr/>
          </p:nvSpPr>
          <p:spPr>
            <a:xfrm>
              <a:off x="3390900" y="1965960"/>
              <a:ext cx="248920" cy="149860"/>
            </a:xfrm>
            <a:custGeom>
              <a:avLst/>
              <a:gdLst/>
              <a:ahLst/>
              <a:cxnLst/>
              <a:rect l="l" t="t" r="r" b="b"/>
              <a:pathLst>
                <a:path w="248920" h="149860">
                  <a:moveTo>
                    <a:pt x="248412" y="0"/>
                  </a:moveTo>
                  <a:lnTo>
                    <a:pt x="0" y="149352"/>
                  </a:lnTo>
                </a:path>
              </a:pathLst>
            </a:custGeom>
            <a:ln w="9525">
              <a:solidFill>
                <a:srgbClr val="000000"/>
              </a:solidFill>
            </a:ln>
          </p:spPr>
          <p:txBody>
            <a:bodyPr wrap="square" lIns="0" tIns="0" rIns="0" bIns="0" rtlCol="0"/>
            <a:lstStyle/>
            <a:p>
              <a:endParaRPr/>
            </a:p>
          </p:txBody>
        </p:sp>
        <p:sp>
          <p:nvSpPr>
            <p:cNvPr id="13" name="object 13"/>
            <p:cNvSpPr/>
            <p:nvPr/>
          </p:nvSpPr>
          <p:spPr>
            <a:xfrm>
              <a:off x="3011805" y="1955292"/>
              <a:ext cx="19685" cy="154305"/>
            </a:xfrm>
            <a:custGeom>
              <a:avLst/>
              <a:gdLst/>
              <a:ahLst/>
              <a:cxnLst/>
              <a:rect l="l" t="t" r="r" b="b"/>
              <a:pathLst>
                <a:path w="19685" h="154305">
                  <a:moveTo>
                    <a:pt x="19431" y="153924"/>
                  </a:moveTo>
                  <a:lnTo>
                    <a:pt x="4857" y="116343"/>
                  </a:lnTo>
                  <a:lnTo>
                    <a:pt x="0" y="76962"/>
                  </a:lnTo>
                  <a:lnTo>
                    <a:pt x="4857" y="37580"/>
                  </a:lnTo>
                  <a:lnTo>
                    <a:pt x="19431" y="0"/>
                  </a:lnTo>
                </a:path>
              </a:pathLst>
            </a:custGeom>
            <a:ln w="9524">
              <a:solidFill>
                <a:srgbClr val="000000"/>
              </a:solidFill>
            </a:ln>
          </p:spPr>
          <p:txBody>
            <a:bodyPr wrap="square" lIns="0" tIns="0" rIns="0" bIns="0" rtlCol="0"/>
            <a:lstStyle/>
            <a:p>
              <a:endParaRPr/>
            </a:p>
          </p:txBody>
        </p:sp>
        <p:sp>
          <p:nvSpPr>
            <p:cNvPr id="14" name="object 14"/>
            <p:cNvSpPr/>
            <p:nvPr/>
          </p:nvSpPr>
          <p:spPr>
            <a:xfrm>
              <a:off x="3598164" y="1956816"/>
              <a:ext cx="22225" cy="154305"/>
            </a:xfrm>
            <a:custGeom>
              <a:avLst/>
              <a:gdLst/>
              <a:ahLst/>
              <a:cxnLst/>
              <a:rect l="l" t="t" r="r" b="b"/>
              <a:pathLst>
                <a:path w="22225" h="154305">
                  <a:moveTo>
                    <a:pt x="3860" y="0"/>
                  </a:moveTo>
                  <a:lnTo>
                    <a:pt x="17916" y="37852"/>
                  </a:lnTo>
                  <a:lnTo>
                    <a:pt x="22199" y="77685"/>
                  </a:lnTo>
                  <a:lnTo>
                    <a:pt x="16348" y="117157"/>
                  </a:lnTo>
                  <a:lnTo>
                    <a:pt x="0" y="153924"/>
                  </a:lnTo>
                </a:path>
              </a:pathLst>
            </a:custGeom>
            <a:ln w="9524">
              <a:solidFill>
                <a:srgbClr val="000000"/>
              </a:solidFill>
            </a:ln>
          </p:spPr>
          <p:txBody>
            <a:bodyPr wrap="square" lIns="0" tIns="0" rIns="0" bIns="0" rtlCol="0"/>
            <a:lstStyle/>
            <a:p>
              <a:endParaRPr/>
            </a:p>
          </p:txBody>
        </p:sp>
        <p:sp>
          <p:nvSpPr>
            <p:cNvPr id="15" name="object 15"/>
            <p:cNvSpPr/>
            <p:nvPr/>
          </p:nvSpPr>
          <p:spPr>
            <a:xfrm>
              <a:off x="2898648" y="1965960"/>
              <a:ext cx="247015" cy="149860"/>
            </a:xfrm>
            <a:custGeom>
              <a:avLst/>
              <a:gdLst/>
              <a:ahLst/>
              <a:cxnLst/>
              <a:rect l="l" t="t" r="r" b="b"/>
              <a:pathLst>
                <a:path w="247014" h="149860">
                  <a:moveTo>
                    <a:pt x="246887" y="0"/>
                  </a:moveTo>
                  <a:lnTo>
                    <a:pt x="0" y="149352"/>
                  </a:lnTo>
                </a:path>
              </a:pathLst>
            </a:custGeom>
            <a:ln w="9525">
              <a:solidFill>
                <a:srgbClr val="000000"/>
              </a:solidFill>
            </a:ln>
          </p:spPr>
          <p:txBody>
            <a:bodyPr wrap="square" lIns="0" tIns="0" rIns="0" bIns="0" rtlCol="0"/>
            <a:lstStyle/>
            <a:p>
              <a:endParaRPr/>
            </a:p>
          </p:txBody>
        </p:sp>
      </p:grpSp>
      <p:sp>
        <p:nvSpPr>
          <p:cNvPr id="16" name="object 16"/>
          <p:cNvSpPr txBox="1"/>
          <p:nvPr/>
        </p:nvSpPr>
        <p:spPr>
          <a:xfrm>
            <a:off x="3663939" y="1949363"/>
            <a:ext cx="110489" cy="208279"/>
          </a:xfrm>
          <a:prstGeom prst="rect">
            <a:avLst/>
          </a:prstGeom>
        </p:spPr>
        <p:txBody>
          <a:bodyPr vert="horz" wrap="square" lIns="0" tIns="12700" rIns="0" bIns="0" rtlCol="0">
            <a:spAutoFit/>
          </a:bodyPr>
          <a:lstStyle/>
          <a:p>
            <a:pPr marL="12700">
              <a:lnSpc>
                <a:spcPct val="100000"/>
              </a:lnSpc>
              <a:spcBef>
                <a:spcPts val="100"/>
              </a:spcBef>
            </a:pPr>
            <a:r>
              <a:rPr sz="1200" spc="-50" dirty="0">
                <a:latin typeface="Arial"/>
                <a:cs typeface="Arial"/>
              </a:rPr>
              <a:t>n</a:t>
            </a:r>
            <a:endParaRPr sz="1200">
              <a:latin typeface="Arial"/>
              <a:cs typeface="Arial"/>
            </a:endParaRPr>
          </a:p>
        </p:txBody>
      </p:sp>
      <p:pic>
        <p:nvPicPr>
          <p:cNvPr id="17" name="object 17"/>
          <p:cNvPicPr/>
          <p:nvPr/>
        </p:nvPicPr>
        <p:blipFill>
          <a:blip r:embed="rId3" cstate="print"/>
          <a:stretch>
            <a:fillRect/>
          </a:stretch>
        </p:blipFill>
        <p:spPr>
          <a:xfrm>
            <a:off x="5960750" y="2039926"/>
            <a:ext cx="1925897" cy="650590"/>
          </a:xfrm>
          <a:prstGeom prst="rect">
            <a:avLst/>
          </a:prstGeom>
        </p:spPr>
      </p:pic>
      <p:pic>
        <p:nvPicPr>
          <p:cNvPr id="18" name="object 18"/>
          <p:cNvPicPr/>
          <p:nvPr/>
        </p:nvPicPr>
        <p:blipFill>
          <a:blip r:embed="rId4" cstate="print"/>
          <a:stretch>
            <a:fillRect/>
          </a:stretch>
        </p:blipFill>
        <p:spPr>
          <a:xfrm>
            <a:off x="478731" y="1984462"/>
            <a:ext cx="1950356" cy="635169"/>
          </a:xfrm>
          <a:prstGeom prst="rect">
            <a:avLst/>
          </a:prstGeom>
        </p:spPr>
      </p:pic>
      <p:pic>
        <p:nvPicPr>
          <p:cNvPr id="19" name="object 19"/>
          <p:cNvPicPr/>
          <p:nvPr/>
        </p:nvPicPr>
        <p:blipFill>
          <a:blip r:embed="rId5" cstate="print"/>
          <a:stretch>
            <a:fillRect/>
          </a:stretch>
        </p:blipFill>
        <p:spPr>
          <a:xfrm>
            <a:off x="4619163" y="2014642"/>
            <a:ext cx="876133" cy="785533"/>
          </a:xfrm>
          <a:prstGeom prst="rect">
            <a:avLst/>
          </a:prstGeom>
        </p:spPr>
      </p:pic>
      <p:pic>
        <p:nvPicPr>
          <p:cNvPr id="20" name="object 20"/>
          <p:cNvPicPr/>
          <p:nvPr/>
        </p:nvPicPr>
        <p:blipFill>
          <a:blip r:embed="rId6" cstate="print"/>
          <a:stretch>
            <a:fillRect/>
          </a:stretch>
        </p:blipFill>
        <p:spPr>
          <a:xfrm>
            <a:off x="8489050" y="1841334"/>
            <a:ext cx="1040214" cy="1235506"/>
          </a:xfrm>
          <a:prstGeom prst="rect">
            <a:avLst/>
          </a:prstGeom>
        </p:spPr>
      </p:pic>
      <p:pic>
        <p:nvPicPr>
          <p:cNvPr id="21" name="object 21"/>
          <p:cNvPicPr/>
          <p:nvPr/>
        </p:nvPicPr>
        <p:blipFill>
          <a:blip r:embed="rId7" cstate="print"/>
          <a:stretch>
            <a:fillRect/>
          </a:stretch>
        </p:blipFill>
        <p:spPr>
          <a:xfrm>
            <a:off x="10156421" y="1879224"/>
            <a:ext cx="1565881" cy="1100159"/>
          </a:xfrm>
          <a:prstGeom prst="rect">
            <a:avLst/>
          </a:prstGeom>
        </p:spPr>
      </p:pic>
      <p:sp>
        <p:nvSpPr>
          <p:cNvPr id="22" name="object 22"/>
          <p:cNvSpPr txBox="1"/>
          <p:nvPr/>
        </p:nvSpPr>
        <p:spPr>
          <a:xfrm>
            <a:off x="492417" y="780073"/>
            <a:ext cx="11246651" cy="888064"/>
          </a:xfrm>
          <a:prstGeom prst="rect">
            <a:avLst/>
          </a:prstGeom>
        </p:spPr>
        <p:txBody>
          <a:bodyPr vert="horz" wrap="square" lIns="0" tIns="13335" rIns="0" bIns="0" rtlCol="0">
            <a:spAutoFit/>
          </a:bodyPr>
          <a:lstStyle/>
          <a:p>
            <a:pPr marL="12700" algn="ctr">
              <a:lnSpc>
                <a:spcPct val="100000"/>
              </a:lnSpc>
              <a:spcBef>
                <a:spcPts val="105"/>
              </a:spcBef>
            </a:pPr>
            <a:r>
              <a:rPr sz="2800" spc="-20" dirty="0" err="1">
                <a:latin typeface="メイリオ"/>
                <a:cs typeface="メイリオ"/>
              </a:rPr>
              <a:t>がん幹細胞誘導用ゲル開発</a:t>
            </a:r>
            <a:endParaRPr lang="en-US" sz="2800" spc="-20" dirty="0">
              <a:latin typeface="メイリオ"/>
              <a:cs typeface="メイリオ"/>
            </a:endParaRPr>
          </a:p>
          <a:p>
            <a:pPr marL="12700" algn="ctr">
              <a:lnSpc>
                <a:spcPct val="100000"/>
              </a:lnSpc>
              <a:spcBef>
                <a:spcPts val="105"/>
              </a:spcBef>
            </a:pPr>
            <a:r>
              <a:rPr sz="2800" spc="-20" dirty="0" err="1">
                <a:latin typeface="メイリオ"/>
                <a:cs typeface="メイリオ"/>
              </a:rPr>
              <a:t>多数のハイドロゲルと多数のがん細胞を用いた解析</a:t>
            </a:r>
            <a:endParaRPr sz="2800" dirty="0">
              <a:latin typeface="メイリオ"/>
              <a:cs typeface="メイリオ"/>
            </a:endParaRPr>
          </a:p>
        </p:txBody>
      </p:sp>
      <p:grpSp>
        <p:nvGrpSpPr>
          <p:cNvPr id="23" name="object 23"/>
          <p:cNvGrpSpPr/>
          <p:nvPr/>
        </p:nvGrpSpPr>
        <p:grpSpPr>
          <a:xfrm>
            <a:off x="3950509" y="3152878"/>
            <a:ext cx="4500880" cy="3448050"/>
            <a:chOff x="3800665" y="3401377"/>
            <a:chExt cx="4500880" cy="3448050"/>
          </a:xfrm>
        </p:grpSpPr>
        <p:pic>
          <p:nvPicPr>
            <p:cNvPr id="24" name="object 24"/>
            <p:cNvPicPr/>
            <p:nvPr/>
          </p:nvPicPr>
          <p:blipFill>
            <a:blip r:embed="rId8" cstate="print"/>
            <a:stretch>
              <a:fillRect/>
            </a:stretch>
          </p:blipFill>
          <p:spPr>
            <a:xfrm>
              <a:off x="3805428" y="3406140"/>
              <a:ext cx="4491227" cy="3438143"/>
            </a:xfrm>
            <a:prstGeom prst="rect">
              <a:avLst/>
            </a:prstGeom>
          </p:spPr>
        </p:pic>
        <p:sp>
          <p:nvSpPr>
            <p:cNvPr id="25" name="object 25"/>
            <p:cNvSpPr/>
            <p:nvPr/>
          </p:nvSpPr>
          <p:spPr>
            <a:xfrm>
              <a:off x="3800665" y="3401377"/>
              <a:ext cx="4500880" cy="3448050"/>
            </a:xfrm>
            <a:custGeom>
              <a:avLst/>
              <a:gdLst/>
              <a:ahLst/>
              <a:cxnLst/>
              <a:rect l="l" t="t" r="r" b="b"/>
              <a:pathLst>
                <a:path w="4500880" h="3448050">
                  <a:moveTo>
                    <a:pt x="0" y="0"/>
                  </a:moveTo>
                  <a:lnTo>
                    <a:pt x="4500753" y="0"/>
                  </a:lnTo>
                  <a:lnTo>
                    <a:pt x="4500753" y="3447669"/>
                  </a:lnTo>
                  <a:lnTo>
                    <a:pt x="0" y="3447669"/>
                  </a:lnTo>
                  <a:lnTo>
                    <a:pt x="0" y="0"/>
                  </a:lnTo>
                  <a:close/>
                </a:path>
              </a:pathLst>
            </a:custGeom>
            <a:ln w="9525">
              <a:solidFill>
                <a:srgbClr val="000000"/>
              </a:solidFill>
            </a:ln>
          </p:spPr>
          <p:txBody>
            <a:bodyPr wrap="square" lIns="0" tIns="0" rIns="0" bIns="0" rtlCol="0"/>
            <a:lstStyle/>
            <a:p>
              <a:endParaRPr/>
            </a:p>
          </p:txBody>
        </p:sp>
      </p:grpSp>
      <p:sp>
        <p:nvSpPr>
          <p:cNvPr id="27" name="object 27"/>
          <p:cNvSpPr txBox="1"/>
          <p:nvPr/>
        </p:nvSpPr>
        <p:spPr>
          <a:xfrm>
            <a:off x="4048315" y="4427482"/>
            <a:ext cx="115570" cy="53276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entury Gothic"/>
                <a:cs typeface="Century Gothic"/>
              </a:rPr>
              <a:t>c</a:t>
            </a:r>
            <a:endParaRPr sz="800">
              <a:latin typeface="Century Gothic"/>
              <a:cs typeface="Century Gothic"/>
            </a:endParaRPr>
          </a:p>
          <a:p>
            <a:pPr>
              <a:lnSpc>
                <a:spcPct val="100000"/>
              </a:lnSpc>
            </a:pPr>
            <a:endParaRPr sz="800">
              <a:latin typeface="Century Gothic"/>
              <a:cs typeface="Century Gothic"/>
            </a:endParaRPr>
          </a:p>
          <a:p>
            <a:pPr>
              <a:lnSpc>
                <a:spcPct val="100000"/>
              </a:lnSpc>
              <a:spcBef>
                <a:spcPts val="110"/>
              </a:spcBef>
            </a:pPr>
            <a:endParaRPr sz="800">
              <a:latin typeface="Century Gothic"/>
              <a:cs typeface="Century Gothic"/>
            </a:endParaRPr>
          </a:p>
          <a:p>
            <a:pPr marL="32384">
              <a:lnSpc>
                <a:spcPct val="100000"/>
              </a:lnSpc>
            </a:pPr>
            <a:r>
              <a:rPr sz="800" spc="-50" dirty="0">
                <a:latin typeface="Century Gothic"/>
                <a:cs typeface="Century Gothic"/>
              </a:rPr>
              <a:t>d</a:t>
            </a:r>
            <a:endParaRPr sz="800">
              <a:latin typeface="Century Gothic"/>
              <a:cs typeface="Century Gothic"/>
            </a:endParaRPr>
          </a:p>
        </p:txBody>
      </p:sp>
      <p:sp>
        <p:nvSpPr>
          <p:cNvPr id="28" name="object 28"/>
          <p:cNvSpPr txBox="1"/>
          <p:nvPr/>
        </p:nvSpPr>
        <p:spPr>
          <a:xfrm>
            <a:off x="4046783" y="5243427"/>
            <a:ext cx="123189" cy="562610"/>
          </a:xfrm>
          <a:prstGeom prst="rect">
            <a:avLst/>
          </a:prstGeom>
        </p:spPr>
        <p:txBody>
          <a:bodyPr vert="horz" wrap="square" lIns="0" tIns="12700" rIns="0" bIns="0" rtlCol="0">
            <a:spAutoFit/>
          </a:bodyPr>
          <a:lstStyle/>
          <a:p>
            <a:pPr marR="35560" algn="r">
              <a:lnSpc>
                <a:spcPct val="100000"/>
              </a:lnSpc>
              <a:spcBef>
                <a:spcPts val="100"/>
              </a:spcBef>
            </a:pPr>
            <a:r>
              <a:rPr sz="800" spc="-50" dirty="0">
                <a:latin typeface="Century Gothic"/>
                <a:cs typeface="Century Gothic"/>
              </a:rPr>
              <a:t>e</a:t>
            </a:r>
            <a:endParaRPr sz="800">
              <a:latin typeface="Century Gothic"/>
              <a:cs typeface="Century Gothic"/>
            </a:endParaRPr>
          </a:p>
          <a:p>
            <a:pPr>
              <a:lnSpc>
                <a:spcPct val="100000"/>
              </a:lnSpc>
            </a:pPr>
            <a:endParaRPr sz="800">
              <a:latin typeface="Century Gothic"/>
              <a:cs typeface="Century Gothic"/>
            </a:endParaRPr>
          </a:p>
          <a:p>
            <a:pPr>
              <a:lnSpc>
                <a:spcPct val="100000"/>
              </a:lnSpc>
              <a:spcBef>
                <a:spcPts val="345"/>
              </a:spcBef>
            </a:pPr>
            <a:endParaRPr sz="800">
              <a:latin typeface="Century Gothic"/>
              <a:cs typeface="Century Gothic"/>
            </a:endParaRPr>
          </a:p>
          <a:p>
            <a:pPr marR="5080" algn="r">
              <a:lnSpc>
                <a:spcPct val="100000"/>
              </a:lnSpc>
            </a:pPr>
            <a:r>
              <a:rPr sz="800" spc="-50" dirty="0">
                <a:latin typeface="Century Gothic"/>
                <a:cs typeface="Century Gothic"/>
              </a:rPr>
              <a:t>f</a:t>
            </a:r>
            <a:endParaRPr sz="800">
              <a:latin typeface="Century Gothic"/>
              <a:cs typeface="Century Gothic"/>
            </a:endParaRPr>
          </a:p>
        </p:txBody>
      </p:sp>
      <p:sp>
        <p:nvSpPr>
          <p:cNvPr id="29" name="object 29"/>
          <p:cNvSpPr txBox="1"/>
          <p:nvPr/>
        </p:nvSpPr>
        <p:spPr>
          <a:xfrm>
            <a:off x="4074148" y="6093782"/>
            <a:ext cx="113664" cy="495934"/>
          </a:xfrm>
          <a:prstGeom prst="rect">
            <a:avLst/>
          </a:prstGeom>
        </p:spPr>
        <p:txBody>
          <a:bodyPr vert="horz" wrap="square" lIns="0" tIns="12700" rIns="0" bIns="0" rtlCol="0">
            <a:spAutoFit/>
          </a:bodyPr>
          <a:lstStyle/>
          <a:p>
            <a:pPr marL="12700">
              <a:lnSpc>
                <a:spcPct val="100000"/>
              </a:lnSpc>
              <a:spcBef>
                <a:spcPts val="100"/>
              </a:spcBef>
            </a:pPr>
            <a:r>
              <a:rPr sz="800" spc="-50" dirty="0">
                <a:latin typeface="Century Gothic"/>
                <a:cs typeface="Century Gothic"/>
              </a:rPr>
              <a:t>g</a:t>
            </a:r>
            <a:endParaRPr sz="800">
              <a:latin typeface="Century Gothic"/>
              <a:cs typeface="Century Gothic"/>
            </a:endParaRPr>
          </a:p>
          <a:p>
            <a:pPr>
              <a:lnSpc>
                <a:spcPct val="100000"/>
              </a:lnSpc>
              <a:spcBef>
                <a:spcPts val="800"/>
              </a:spcBef>
            </a:pPr>
            <a:endParaRPr sz="800">
              <a:latin typeface="Century Gothic"/>
              <a:cs typeface="Century Gothic"/>
            </a:endParaRPr>
          </a:p>
          <a:p>
            <a:pPr marL="38100">
              <a:lnSpc>
                <a:spcPct val="100000"/>
              </a:lnSpc>
            </a:pPr>
            <a:r>
              <a:rPr sz="800" spc="-50" dirty="0">
                <a:latin typeface="Century Gothic"/>
                <a:cs typeface="Century Gothic"/>
              </a:rPr>
              <a:t>h</a:t>
            </a:r>
            <a:endParaRPr sz="800">
              <a:latin typeface="Century Gothic"/>
              <a:cs typeface="Century Gothic"/>
            </a:endParaRPr>
          </a:p>
        </p:txBody>
      </p:sp>
      <p:sp>
        <p:nvSpPr>
          <p:cNvPr id="31" name="object 31"/>
          <p:cNvSpPr txBox="1"/>
          <p:nvPr/>
        </p:nvSpPr>
        <p:spPr>
          <a:xfrm>
            <a:off x="4013780" y="3509559"/>
            <a:ext cx="124460" cy="572135"/>
          </a:xfrm>
          <a:prstGeom prst="rect">
            <a:avLst/>
          </a:prstGeom>
        </p:spPr>
        <p:txBody>
          <a:bodyPr vert="horz" wrap="square" lIns="0" tIns="13335" rIns="0" bIns="0" rtlCol="0">
            <a:spAutoFit/>
          </a:bodyPr>
          <a:lstStyle/>
          <a:p>
            <a:pPr marL="12700">
              <a:lnSpc>
                <a:spcPct val="100000"/>
              </a:lnSpc>
              <a:spcBef>
                <a:spcPts val="105"/>
              </a:spcBef>
            </a:pPr>
            <a:r>
              <a:rPr sz="800" spc="-50" dirty="0">
                <a:latin typeface="Century Gothic"/>
                <a:cs typeface="Century Gothic"/>
              </a:rPr>
              <a:t>a</a:t>
            </a:r>
            <a:endParaRPr sz="800">
              <a:latin typeface="Century Gothic"/>
              <a:cs typeface="Century Gothic"/>
            </a:endParaRPr>
          </a:p>
          <a:p>
            <a:pPr>
              <a:lnSpc>
                <a:spcPct val="100000"/>
              </a:lnSpc>
            </a:pPr>
            <a:endParaRPr sz="800">
              <a:latin typeface="Century Gothic"/>
              <a:cs typeface="Century Gothic"/>
            </a:endParaRPr>
          </a:p>
          <a:p>
            <a:pPr>
              <a:lnSpc>
                <a:spcPct val="100000"/>
              </a:lnSpc>
              <a:spcBef>
                <a:spcPts val="409"/>
              </a:spcBef>
            </a:pPr>
            <a:endParaRPr sz="800">
              <a:latin typeface="Century Gothic"/>
              <a:cs typeface="Century Gothic"/>
            </a:endParaRPr>
          </a:p>
          <a:p>
            <a:pPr marL="41275">
              <a:lnSpc>
                <a:spcPct val="100000"/>
              </a:lnSpc>
            </a:pPr>
            <a:r>
              <a:rPr sz="800" spc="-50" dirty="0">
                <a:latin typeface="Century Gothic"/>
                <a:cs typeface="Century Gothic"/>
              </a:rPr>
              <a:t>b</a:t>
            </a:r>
            <a:endParaRPr sz="800">
              <a:latin typeface="Century Gothic"/>
              <a:cs typeface="Century Gothic"/>
            </a:endParaRPr>
          </a:p>
        </p:txBody>
      </p:sp>
      <p:sp>
        <p:nvSpPr>
          <p:cNvPr id="32" name="object 32"/>
          <p:cNvSpPr/>
          <p:nvPr/>
        </p:nvSpPr>
        <p:spPr>
          <a:xfrm>
            <a:off x="4340352" y="3259835"/>
            <a:ext cx="4310380" cy="230504"/>
          </a:xfrm>
          <a:custGeom>
            <a:avLst/>
            <a:gdLst/>
            <a:ahLst/>
            <a:cxnLst/>
            <a:rect l="l" t="t" r="r" b="b"/>
            <a:pathLst>
              <a:path w="4310380" h="230504">
                <a:moveTo>
                  <a:pt x="4309872" y="0"/>
                </a:moveTo>
                <a:lnTo>
                  <a:pt x="0" y="0"/>
                </a:lnTo>
                <a:lnTo>
                  <a:pt x="0" y="230124"/>
                </a:lnTo>
                <a:lnTo>
                  <a:pt x="4309872" y="230124"/>
                </a:lnTo>
                <a:lnTo>
                  <a:pt x="4309872" y="0"/>
                </a:lnTo>
                <a:close/>
              </a:path>
            </a:pathLst>
          </a:custGeom>
          <a:solidFill>
            <a:srgbClr val="FFFFFF"/>
          </a:solidFill>
        </p:spPr>
        <p:txBody>
          <a:bodyPr wrap="square" lIns="0" tIns="0" rIns="0" bIns="0" rtlCol="0"/>
          <a:lstStyle/>
          <a:p>
            <a:endParaRPr/>
          </a:p>
        </p:txBody>
      </p:sp>
      <p:sp>
        <p:nvSpPr>
          <p:cNvPr id="33" name="object 33"/>
          <p:cNvSpPr txBox="1"/>
          <p:nvPr/>
        </p:nvSpPr>
        <p:spPr>
          <a:xfrm>
            <a:off x="4418337" y="3278497"/>
            <a:ext cx="1383030" cy="162560"/>
          </a:xfrm>
          <a:prstGeom prst="rect">
            <a:avLst/>
          </a:prstGeom>
        </p:spPr>
        <p:txBody>
          <a:bodyPr vert="horz" wrap="square" lIns="0" tIns="12700" rIns="0" bIns="0" rtlCol="0">
            <a:spAutoFit/>
          </a:bodyPr>
          <a:lstStyle/>
          <a:p>
            <a:pPr marL="12700">
              <a:lnSpc>
                <a:spcPct val="100000"/>
              </a:lnSpc>
              <a:spcBef>
                <a:spcPts val="100"/>
              </a:spcBef>
              <a:tabLst>
                <a:tab pos="528955" algn="l"/>
                <a:tab pos="1106805" algn="l"/>
              </a:tabLst>
            </a:pPr>
            <a:r>
              <a:rPr sz="900" b="1" spc="-10" dirty="0">
                <a:latin typeface="Century Gothic"/>
                <a:cs typeface="Century Gothic"/>
              </a:rPr>
              <a:t>Brain</a:t>
            </a:r>
            <a:r>
              <a:rPr sz="900" b="1" dirty="0">
                <a:latin typeface="Century Gothic"/>
                <a:cs typeface="Century Gothic"/>
              </a:rPr>
              <a:t>	</a:t>
            </a:r>
            <a:r>
              <a:rPr sz="900" b="1" spc="-10" dirty="0">
                <a:latin typeface="Century Gothic"/>
                <a:cs typeface="Century Gothic"/>
              </a:rPr>
              <a:t>Uterus</a:t>
            </a:r>
            <a:r>
              <a:rPr sz="900" b="1" dirty="0">
                <a:latin typeface="Century Gothic"/>
                <a:cs typeface="Century Gothic"/>
              </a:rPr>
              <a:t>	</a:t>
            </a:r>
            <a:r>
              <a:rPr sz="900" b="1" spc="-20" dirty="0">
                <a:latin typeface="Century Gothic"/>
                <a:cs typeface="Century Gothic"/>
              </a:rPr>
              <a:t>Lung</a:t>
            </a:r>
            <a:endParaRPr sz="900">
              <a:latin typeface="Century Gothic"/>
              <a:cs typeface="Century Gothic"/>
            </a:endParaRPr>
          </a:p>
        </p:txBody>
      </p:sp>
      <p:sp>
        <p:nvSpPr>
          <p:cNvPr id="34" name="object 34"/>
          <p:cNvSpPr txBox="1"/>
          <p:nvPr/>
        </p:nvSpPr>
        <p:spPr>
          <a:xfrm>
            <a:off x="5984933" y="3278497"/>
            <a:ext cx="261620" cy="162560"/>
          </a:xfrm>
          <a:prstGeom prst="rect">
            <a:avLst/>
          </a:prstGeom>
        </p:spPr>
        <p:txBody>
          <a:bodyPr vert="horz" wrap="square" lIns="0" tIns="12700" rIns="0" bIns="0" rtlCol="0">
            <a:spAutoFit/>
          </a:bodyPr>
          <a:lstStyle/>
          <a:p>
            <a:pPr marL="12700">
              <a:lnSpc>
                <a:spcPct val="100000"/>
              </a:lnSpc>
              <a:spcBef>
                <a:spcPts val="100"/>
              </a:spcBef>
            </a:pPr>
            <a:r>
              <a:rPr sz="900" b="1" spc="-20" dirty="0">
                <a:latin typeface="Century Gothic"/>
                <a:cs typeface="Century Gothic"/>
              </a:rPr>
              <a:t>Oral</a:t>
            </a:r>
            <a:endParaRPr sz="900">
              <a:latin typeface="Century Gothic"/>
              <a:cs typeface="Century Gothic"/>
            </a:endParaRPr>
          </a:p>
        </p:txBody>
      </p:sp>
      <p:sp>
        <p:nvSpPr>
          <p:cNvPr id="35" name="object 35"/>
          <p:cNvSpPr txBox="1"/>
          <p:nvPr/>
        </p:nvSpPr>
        <p:spPr>
          <a:xfrm>
            <a:off x="6606725" y="3278497"/>
            <a:ext cx="356235"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Century Gothic"/>
                <a:cs typeface="Century Gothic"/>
              </a:rPr>
              <a:t>Colon</a:t>
            </a:r>
            <a:endParaRPr sz="900">
              <a:latin typeface="Century Gothic"/>
              <a:cs typeface="Century Gothic"/>
            </a:endParaRPr>
          </a:p>
        </p:txBody>
      </p:sp>
      <p:sp>
        <p:nvSpPr>
          <p:cNvPr id="36" name="object 36"/>
          <p:cNvSpPr txBox="1"/>
          <p:nvPr/>
        </p:nvSpPr>
        <p:spPr>
          <a:xfrm>
            <a:off x="7178225" y="3278497"/>
            <a:ext cx="458470"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Century Gothic"/>
                <a:cs typeface="Century Gothic"/>
              </a:rPr>
              <a:t>Bladder</a:t>
            </a:r>
            <a:endParaRPr sz="900">
              <a:latin typeface="Century Gothic"/>
              <a:cs typeface="Century Gothic"/>
            </a:endParaRPr>
          </a:p>
        </p:txBody>
      </p:sp>
      <p:sp>
        <p:nvSpPr>
          <p:cNvPr id="37" name="object 37"/>
          <p:cNvSpPr txBox="1"/>
          <p:nvPr/>
        </p:nvSpPr>
        <p:spPr>
          <a:xfrm>
            <a:off x="7934091" y="3278497"/>
            <a:ext cx="561340"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Century Gothic"/>
                <a:cs typeface="Century Gothic"/>
              </a:rPr>
              <a:t>Synovium</a:t>
            </a:r>
            <a:endParaRPr sz="900">
              <a:latin typeface="Century Gothic"/>
              <a:cs typeface="Century Gothic"/>
            </a:endParaRPr>
          </a:p>
        </p:txBody>
      </p:sp>
      <p:sp>
        <p:nvSpPr>
          <p:cNvPr id="38" name="object 38"/>
          <p:cNvSpPr txBox="1"/>
          <p:nvPr/>
        </p:nvSpPr>
        <p:spPr>
          <a:xfrm>
            <a:off x="3941452" y="2823946"/>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メイリオ"/>
                <a:cs typeface="メイリオ"/>
              </a:rPr>
              <a:t>がん細胞→</a:t>
            </a:r>
            <a:endParaRPr sz="1800" dirty="0">
              <a:latin typeface="メイリオ"/>
              <a:cs typeface="メイリオ"/>
            </a:endParaRPr>
          </a:p>
        </p:txBody>
      </p:sp>
      <p:sp>
        <p:nvSpPr>
          <p:cNvPr id="47" name="正方形/長方形 46">
            <a:extLst>
              <a:ext uri="{FF2B5EF4-FFF2-40B4-BE49-F238E27FC236}">
                <a16:creationId xmlns:a16="http://schemas.microsoft.com/office/drawing/2014/main" id="{614F07EE-289F-240C-3095-D820E9636403}"/>
              </a:ext>
            </a:extLst>
          </p:cNvPr>
          <p:cNvSpPr/>
          <p:nvPr/>
        </p:nvSpPr>
        <p:spPr>
          <a:xfrm>
            <a:off x="0" y="-285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がん幹細胞誘導ゲル</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466960" y="3998848"/>
            <a:ext cx="212090" cy="213613"/>
          </a:xfrm>
          <a:prstGeom prst="rect">
            <a:avLst/>
          </a:prstGeom>
        </p:spPr>
      </p:pic>
      <p:grpSp>
        <p:nvGrpSpPr>
          <p:cNvPr id="3" name="object 3"/>
          <p:cNvGrpSpPr/>
          <p:nvPr/>
        </p:nvGrpSpPr>
        <p:grpSpPr>
          <a:xfrm>
            <a:off x="9186543" y="3573653"/>
            <a:ext cx="610235" cy="596265"/>
            <a:chOff x="9186543" y="3573653"/>
            <a:chExt cx="610235" cy="596265"/>
          </a:xfrm>
        </p:grpSpPr>
        <p:pic>
          <p:nvPicPr>
            <p:cNvPr id="4" name="object 4"/>
            <p:cNvPicPr/>
            <p:nvPr/>
          </p:nvPicPr>
          <p:blipFill>
            <a:blip r:embed="rId3" cstate="print"/>
            <a:stretch>
              <a:fillRect/>
            </a:stretch>
          </p:blipFill>
          <p:spPr>
            <a:xfrm>
              <a:off x="9186543" y="3812921"/>
              <a:ext cx="212090" cy="215137"/>
            </a:xfrm>
            <a:prstGeom prst="rect">
              <a:avLst/>
            </a:prstGeom>
          </p:spPr>
        </p:pic>
        <p:pic>
          <p:nvPicPr>
            <p:cNvPr id="5" name="object 5"/>
            <p:cNvPicPr/>
            <p:nvPr/>
          </p:nvPicPr>
          <p:blipFill>
            <a:blip r:embed="rId4" cstate="print"/>
            <a:stretch>
              <a:fillRect/>
            </a:stretch>
          </p:blipFill>
          <p:spPr>
            <a:xfrm>
              <a:off x="9424289" y="3573653"/>
              <a:ext cx="212090" cy="215138"/>
            </a:xfrm>
            <a:prstGeom prst="rect">
              <a:avLst/>
            </a:prstGeom>
          </p:spPr>
        </p:pic>
        <p:sp>
          <p:nvSpPr>
            <p:cNvPr id="6" name="object 6"/>
            <p:cNvSpPr/>
            <p:nvPr/>
          </p:nvSpPr>
          <p:spPr>
            <a:xfrm>
              <a:off x="9258300" y="3659124"/>
              <a:ext cx="204470" cy="208915"/>
            </a:xfrm>
            <a:custGeom>
              <a:avLst/>
              <a:gdLst/>
              <a:ahLst/>
              <a:cxnLst/>
              <a:rect l="l" t="t" r="r" b="b"/>
              <a:pathLst>
                <a:path w="204470" h="208914">
                  <a:moveTo>
                    <a:pt x="102107" y="0"/>
                  </a:moveTo>
                  <a:lnTo>
                    <a:pt x="62364" y="8203"/>
                  </a:lnTo>
                  <a:lnTo>
                    <a:pt x="29908" y="30575"/>
                  </a:lnTo>
                  <a:lnTo>
                    <a:pt x="8024" y="63757"/>
                  </a:lnTo>
                  <a:lnTo>
                    <a:pt x="0" y="104393"/>
                  </a:lnTo>
                  <a:lnTo>
                    <a:pt x="8024" y="145030"/>
                  </a:lnTo>
                  <a:lnTo>
                    <a:pt x="29908" y="178212"/>
                  </a:lnTo>
                  <a:lnTo>
                    <a:pt x="62364" y="200584"/>
                  </a:lnTo>
                  <a:lnTo>
                    <a:pt x="102107" y="208787"/>
                  </a:lnTo>
                  <a:lnTo>
                    <a:pt x="141851" y="200584"/>
                  </a:lnTo>
                  <a:lnTo>
                    <a:pt x="174307" y="178212"/>
                  </a:lnTo>
                  <a:lnTo>
                    <a:pt x="196191" y="145030"/>
                  </a:lnTo>
                  <a:lnTo>
                    <a:pt x="204215" y="104393"/>
                  </a:lnTo>
                  <a:lnTo>
                    <a:pt x="196191" y="63757"/>
                  </a:lnTo>
                  <a:lnTo>
                    <a:pt x="174307" y="30575"/>
                  </a:lnTo>
                  <a:lnTo>
                    <a:pt x="141851" y="8203"/>
                  </a:lnTo>
                  <a:lnTo>
                    <a:pt x="102107" y="0"/>
                  </a:lnTo>
                  <a:close/>
                </a:path>
              </a:pathLst>
            </a:custGeom>
            <a:solidFill>
              <a:srgbClr val="00AF50"/>
            </a:solidFill>
          </p:spPr>
          <p:txBody>
            <a:bodyPr wrap="square" lIns="0" tIns="0" rIns="0" bIns="0" rtlCol="0"/>
            <a:lstStyle/>
            <a:p>
              <a:endParaRPr/>
            </a:p>
          </p:txBody>
        </p:sp>
        <p:sp>
          <p:nvSpPr>
            <p:cNvPr id="7" name="object 7"/>
            <p:cNvSpPr/>
            <p:nvPr/>
          </p:nvSpPr>
          <p:spPr>
            <a:xfrm>
              <a:off x="9258300" y="3659124"/>
              <a:ext cx="204470" cy="208915"/>
            </a:xfrm>
            <a:custGeom>
              <a:avLst/>
              <a:gdLst/>
              <a:ahLst/>
              <a:cxnLst/>
              <a:rect l="l" t="t" r="r" b="b"/>
              <a:pathLst>
                <a:path w="204470" h="208914">
                  <a:moveTo>
                    <a:pt x="0" y="104393"/>
                  </a:moveTo>
                  <a:lnTo>
                    <a:pt x="8024" y="63757"/>
                  </a:lnTo>
                  <a:lnTo>
                    <a:pt x="29908" y="30575"/>
                  </a:lnTo>
                  <a:lnTo>
                    <a:pt x="62364" y="8203"/>
                  </a:lnTo>
                  <a:lnTo>
                    <a:pt x="102107" y="0"/>
                  </a:lnTo>
                  <a:lnTo>
                    <a:pt x="141851" y="8203"/>
                  </a:lnTo>
                  <a:lnTo>
                    <a:pt x="174307" y="30575"/>
                  </a:lnTo>
                  <a:lnTo>
                    <a:pt x="196191" y="63757"/>
                  </a:lnTo>
                  <a:lnTo>
                    <a:pt x="204215" y="104393"/>
                  </a:lnTo>
                  <a:lnTo>
                    <a:pt x="196191" y="145030"/>
                  </a:lnTo>
                  <a:lnTo>
                    <a:pt x="174307" y="178212"/>
                  </a:lnTo>
                  <a:lnTo>
                    <a:pt x="141851" y="200584"/>
                  </a:lnTo>
                  <a:lnTo>
                    <a:pt x="102107" y="208787"/>
                  </a:lnTo>
                  <a:lnTo>
                    <a:pt x="62364" y="200584"/>
                  </a:lnTo>
                  <a:lnTo>
                    <a:pt x="29908" y="178212"/>
                  </a:lnTo>
                  <a:lnTo>
                    <a:pt x="8024" y="145030"/>
                  </a:lnTo>
                  <a:lnTo>
                    <a:pt x="0" y="104393"/>
                  </a:lnTo>
                  <a:close/>
                </a:path>
              </a:pathLst>
            </a:custGeom>
            <a:ln w="6349">
              <a:solidFill>
                <a:srgbClr val="FFC907"/>
              </a:solidFill>
            </a:ln>
          </p:spPr>
          <p:txBody>
            <a:bodyPr wrap="square" lIns="0" tIns="0" rIns="0" bIns="0" rtlCol="0"/>
            <a:lstStyle/>
            <a:p>
              <a:endParaRPr/>
            </a:p>
          </p:txBody>
        </p:sp>
        <p:sp>
          <p:nvSpPr>
            <p:cNvPr id="8" name="object 8"/>
            <p:cNvSpPr/>
            <p:nvPr/>
          </p:nvSpPr>
          <p:spPr>
            <a:xfrm>
              <a:off x="9587484" y="3933444"/>
              <a:ext cx="205740" cy="208915"/>
            </a:xfrm>
            <a:custGeom>
              <a:avLst/>
              <a:gdLst/>
              <a:ahLst/>
              <a:cxnLst/>
              <a:rect l="l" t="t" r="r" b="b"/>
              <a:pathLst>
                <a:path w="205740" h="208914">
                  <a:moveTo>
                    <a:pt x="102870" y="0"/>
                  </a:moveTo>
                  <a:lnTo>
                    <a:pt x="62825" y="8203"/>
                  </a:lnTo>
                  <a:lnTo>
                    <a:pt x="30127" y="30575"/>
                  </a:lnTo>
                  <a:lnTo>
                    <a:pt x="8083" y="63757"/>
                  </a:lnTo>
                  <a:lnTo>
                    <a:pt x="0" y="104393"/>
                  </a:lnTo>
                  <a:lnTo>
                    <a:pt x="8083" y="145030"/>
                  </a:lnTo>
                  <a:lnTo>
                    <a:pt x="30127" y="178212"/>
                  </a:lnTo>
                  <a:lnTo>
                    <a:pt x="62825" y="200584"/>
                  </a:lnTo>
                  <a:lnTo>
                    <a:pt x="102870" y="208787"/>
                  </a:lnTo>
                  <a:lnTo>
                    <a:pt x="142908" y="200584"/>
                  </a:lnTo>
                  <a:lnTo>
                    <a:pt x="175607" y="178212"/>
                  </a:lnTo>
                  <a:lnTo>
                    <a:pt x="197655" y="145030"/>
                  </a:lnTo>
                  <a:lnTo>
                    <a:pt x="205740" y="104393"/>
                  </a:lnTo>
                  <a:lnTo>
                    <a:pt x="197655" y="63757"/>
                  </a:lnTo>
                  <a:lnTo>
                    <a:pt x="175607" y="30575"/>
                  </a:lnTo>
                  <a:lnTo>
                    <a:pt x="142908" y="8203"/>
                  </a:lnTo>
                  <a:lnTo>
                    <a:pt x="102870" y="0"/>
                  </a:lnTo>
                  <a:close/>
                </a:path>
              </a:pathLst>
            </a:custGeom>
            <a:solidFill>
              <a:srgbClr val="00AF50"/>
            </a:solidFill>
          </p:spPr>
          <p:txBody>
            <a:bodyPr wrap="square" lIns="0" tIns="0" rIns="0" bIns="0" rtlCol="0"/>
            <a:lstStyle/>
            <a:p>
              <a:endParaRPr/>
            </a:p>
          </p:txBody>
        </p:sp>
        <p:sp>
          <p:nvSpPr>
            <p:cNvPr id="9" name="object 9"/>
            <p:cNvSpPr/>
            <p:nvPr/>
          </p:nvSpPr>
          <p:spPr>
            <a:xfrm>
              <a:off x="9587484" y="3933444"/>
              <a:ext cx="205740" cy="208915"/>
            </a:xfrm>
            <a:custGeom>
              <a:avLst/>
              <a:gdLst/>
              <a:ahLst/>
              <a:cxnLst/>
              <a:rect l="l" t="t" r="r" b="b"/>
              <a:pathLst>
                <a:path w="205740" h="208914">
                  <a:moveTo>
                    <a:pt x="0" y="104393"/>
                  </a:moveTo>
                  <a:lnTo>
                    <a:pt x="8083" y="63757"/>
                  </a:lnTo>
                  <a:lnTo>
                    <a:pt x="30127" y="30575"/>
                  </a:lnTo>
                  <a:lnTo>
                    <a:pt x="62825" y="8203"/>
                  </a:lnTo>
                  <a:lnTo>
                    <a:pt x="102870" y="0"/>
                  </a:lnTo>
                  <a:lnTo>
                    <a:pt x="142908" y="8203"/>
                  </a:lnTo>
                  <a:lnTo>
                    <a:pt x="175607" y="30575"/>
                  </a:lnTo>
                  <a:lnTo>
                    <a:pt x="197655" y="63757"/>
                  </a:lnTo>
                  <a:lnTo>
                    <a:pt x="205740" y="104393"/>
                  </a:lnTo>
                  <a:lnTo>
                    <a:pt x="197655" y="145030"/>
                  </a:lnTo>
                  <a:lnTo>
                    <a:pt x="175607" y="178212"/>
                  </a:lnTo>
                  <a:lnTo>
                    <a:pt x="142908" y="200584"/>
                  </a:lnTo>
                  <a:lnTo>
                    <a:pt x="102870" y="208787"/>
                  </a:lnTo>
                  <a:lnTo>
                    <a:pt x="62825" y="200584"/>
                  </a:lnTo>
                  <a:lnTo>
                    <a:pt x="30127" y="178212"/>
                  </a:lnTo>
                  <a:lnTo>
                    <a:pt x="8083" y="145030"/>
                  </a:lnTo>
                  <a:lnTo>
                    <a:pt x="0" y="104393"/>
                  </a:lnTo>
                  <a:close/>
                </a:path>
              </a:pathLst>
            </a:custGeom>
            <a:ln w="6350">
              <a:solidFill>
                <a:srgbClr val="FFC907"/>
              </a:solidFill>
            </a:ln>
          </p:spPr>
          <p:txBody>
            <a:bodyPr wrap="square" lIns="0" tIns="0" rIns="0" bIns="0" rtlCol="0"/>
            <a:lstStyle/>
            <a:p>
              <a:endParaRPr/>
            </a:p>
          </p:txBody>
        </p:sp>
        <p:sp>
          <p:nvSpPr>
            <p:cNvPr id="10" name="object 10"/>
            <p:cNvSpPr/>
            <p:nvPr/>
          </p:nvSpPr>
          <p:spPr>
            <a:xfrm>
              <a:off x="9515856" y="3854196"/>
              <a:ext cx="204470" cy="208915"/>
            </a:xfrm>
            <a:custGeom>
              <a:avLst/>
              <a:gdLst/>
              <a:ahLst/>
              <a:cxnLst/>
              <a:rect l="l" t="t" r="r" b="b"/>
              <a:pathLst>
                <a:path w="204470" h="208914">
                  <a:moveTo>
                    <a:pt x="102107" y="0"/>
                  </a:moveTo>
                  <a:lnTo>
                    <a:pt x="62364" y="8203"/>
                  </a:lnTo>
                  <a:lnTo>
                    <a:pt x="29908" y="30575"/>
                  </a:lnTo>
                  <a:lnTo>
                    <a:pt x="8024" y="63757"/>
                  </a:lnTo>
                  <a:lnTo>
                    <a:pt x="0" y="104393"/>
                  </a:lnTo>
                  <a:lnTo>
                    <a:pt x="8024" y="145030"/>
                  </a:lnTo>
                  <a:lnTo>
                    <a:pt x="29908" y="178212"/>
                  </a:lnTo>
                  <a:lnTo>
                    <a:pt x="62364" y="200584"/>
                  </a:lnTo>
                  <a:lnTo>
                    <a:pt x="102107" y="208787"/>
                  </a:lnTo>
                  <a:lnTo>
                    <a:pt x="141851" y="200584"/>
                  </a:lnTo>
                  <a:lnTo>
                    <a:pt x="174307" y="178212"/>
                  </a:lnTo>
                  <a:lnTo>
                    <a:pt x="196191" y="145030"/>
                  </a:lnTo>
                  <a:lnTo>
                    <a:pt x="204215" y="104393"/>
                  </a:lnTo>
                  <a:lnTo>
                    <a:pt x="196191" y="63757"/>
                  </a:lnTo>
                  <a:lnTo>
                    <a:pt x="174307" y="30575"/>
                  </a:lnTo>
                  <a:lnTo>
                    <a:pt x="141851" y="8203"/>
                  </a:lnTo>
                  <a:lnTo>
                    <a:pt x="102107" y="0"/>
                  </a:lnTo>
                  <a:close/>
                </a:path>
              </a:pathLst>
            </a:custGeom>
            <a:solidFill>
              <a:srgbClr val="FFC000"/>
            </a:solidFill>
          </p:spPr>
          <p:txBody>
            <a:bodyPr wrap="square" lIns="0" tIns="0" rIns="0" bIns="0" rtlCol="0"/>
            <a:lstStyle/>
            <a:p>
              <a:endParaRPr/>
            </a:p>
          </p:txBody>
        </p:sp>
        <p:sp>
          <p:nvSpPr>
            <p:cNvPr id="11" name="object 11"/>
            <p:cNvSpPr/>
            <p:nvPr/>
          </p:nvSpPr>
          <p:spPr>
            <a:xfrm>
              <a:off x="9515856" y="3854196"/>
              <a:ext cx="204470" cy="208915"/>
            </a:xfrm>
            <a:custGeom>
              <a:avLst/>
              <a:gdLst/>
              <a:ahLst/>
              <a:cxnLst/>
              <a:rect l="l" t="t" r="r" b="b"/>
              <a:pathLst>
                <a:path w="204470" h="208914">
                  <a:moveTo>
                    <a:pt x="0" y="104393"/>
                  </a:moveTo>
                  <a:lnTo>
                    <a:pt x="8024" y="63757"/>
                  </a:lnTo>
                  <a:lnTo>
                    <a:pt x="29908" y="30575"/>
                  </a:lnTo>
                  <a:lnTo>
                    <a:pt x="62364" y="8203"/>
                  </a:lnTo>
                  <a:lnTo>
                    <a:pt x="102107" y="0"/>
                  </a:lnTo>
                  <a:lnTo>
                    <a:pt x="141851" y="8203"/>
                  </a:lnTo>
                  <a:lnTo>
                    <a:pt x="174307" y="30575"/>
                  </a:lnTo>
                  <a:lnTo>
                    <a:pt x="196191" y="63757"/>
                  </a:lnTo>
                  <a:lnTo>
                    <a:pt x="204215" y="104393"/>
                  </a:lnTo>
                  <a:lnTo>
                    <a:pt x="196191" y="145030"/>
                  </a:lnTo>
                  <a:lnTo>
                    <a:pt x="174307" y="178212"/>
                  </a:lnTo>
                  <a:lnTo>
                    <a:pt x="141851" y="200584"/>
                  </a:lnTo>
                  <a:lnTo>
                    <a:pt x="102107" y="208787"/>
                  </a:lnTo>
                  <a:lnTo>
                    <a:pt x="62364" y="200584"/>
                  </a:lnTo>
                  <a:lnTo>
                    <a:pt x="29908" y="178212"/>
                  </a:lnTo>
                  <a:lnTo>
                    <a:pt x="8024" y="145030"/>
                  </a:lnTo>
                  <a:lnTo>
                    <a:pt x="0" y="104393"/>
                  </a:lnTo>
                  <a:close/>
                </a:path>
              </a:pathLst>
            </a:custGeom>
            <a:ln w="6349">
              <a:solidFill>
                <a:srgbClr val="FFC907"/>
              </a:solidFill>
            </a:ln>
          </p:spPr>
          <p:txBody>
            <a:bodyPr wrap="square" lIns="0" tIns="0" rIns="0" bIns="0" rtlCol="0"/>
            <a:lstStyle/>
            <a:p>
              <a:endParaRPr/>
            </a:p>
          </p:txBody>
        </p:sp>
        <p:sp>
          <p:nvSpPr>
            <p:cNvPr id="12" name="object 12"/>
            <p:cNvSpPr/>
            <p:nvPr/>
          </p:nvSpPr>
          <p:spPr>
            <a:xfrm>
              <a:off x="9386316" y="3890772"/>
              <a:ext cx="204470" cy="208915"/>
            </a:xfrm>
            <a:custGeom>
              <a:avLst/>
              <a:gdLst/>
              <a:ahLst/>
              <a:cxnLst/>
              <a:rect l="l" t="t" r="r" b="b"/>
              <a:pathLst>
                <a:path w="204470" h="208914">
                  <a:moveTo>
                    <a:pt x="102107" y="0"/>
                  </a:moveTo>
                  <a:lnTo>
                    <a:pt x="62364" y="8203"/>
                  </a:lnTo>
                  <a:lnTo>
                    <a:pt x="29908" y="30575"/>
                  </a:lnTo>
                  <a:lnTo>
                    <a:pt x="8024" y="63757"/>
                  </a:lnTo>
                  <a:lnTo>
                    <a:pt x="0" y="104393"/>
                  </a:lnTo>
                  <a:lnTo>
                    <a:pt x="8024" y="145030"/>
                  </a:lnTo>
                  <a:lnTo>
                    <a:pt x="29908" y="178212"/>
                  </a:lnTo>
                  <a:lnTo>
                    <a:pt x="62364" y="200584"/>
                  </a:lnTo>
                  <a:lnTo>
                    <a:pt x="102107" y="208787"/>
                  </a:lnTo>
                  <a:lnTo>
                    <a:pt x="141851" y="200584"/>
                  </a:lnTo>
                  <a:lnTo>
                    <a:pt x="174307" y="178212"/>
                  </a:lnTo>
                  <a:lnTo>
                    <a:pt x="196191" y="145030"/>
                  </a:lnTo>
                  <a:lnTo>
                    <a:pt x="204215" y="104393"/>
                  </a:lnTo>
                  <a:lnTo>
                    <a:pt x="196191" y="63757"/>
                  </a:lnTo>
                  <a:lnTo>
                    <a:pt x="174307" y="30575"/>
                  </a:lnTo>
                  <a:lnTo>
                    <a:pt x="141851" y="8203"/>
                  </a:lnTo>
                  <a:lnTo>
                    <a:pt x="102107" y="0"/>
                  </a:lnTo>
                  <a:close/>
                </a:path>
              </a:pathLst>
            </a:custGeom>
            <a:solidFill>
              <a:srgbClr val="FFC000"/>
            </a:solidFill>
          </p:spPr>
          <p:txBody>
            <a:bodyPr wrap="square" lIns="0" tIns="0" rIns="0" bIns="0" rtlCol="0"/>
            <a:lstStyle/>
            <a:p>
              <a:endParaRPr/>
            </a:p>
          </p:txBody>
        </p:sp>
        <p:sp>
          <p:nvSpPr>
            <p:cNvPr id="13" name="object 13"/>
            <p:cNvSpPr/>
            <p:nvPr/>
          </p:nvSpPr>
          <p:spPr>
            <a:xfrm>
              <a:off x="9386316" y="3890772"/>
              <a:ext cx="204470" cy="208915"/>
            </a:xfrm>
            <a:custGeom>
              <a:avLst/>
              <a:gdLst/>
              <a:ahLst/>
              <a:cxnLst/>
              <a:rect l="l" t="t" r="r" b="b"/>
              <a:pathLst>
                <a:path w="204470" h="208914">
                  <a:moveTo>
                    <a:pt x="0" y="104393"/>
                  </a:moveTo>
                  <a:lnTo>
                    <a:pt x="8024" y="63757"/>
                  </a:lnTo>
                  <a:lnTo>
                    <a:pt x="29908" y="30575"/>
                  </a:lnTo>
                  <a:lnTo>
                    <a:pt x="62364" y="8203"/>
                  </a:lnTo>
                  <a:lnTo>
                    <a:pt x="102107" y="0"/>
                  </a:lnTo>
                  <a:lnTo>
                    <a:pt x="141851" y="8203"/>
                  </a:lnTo>
                  <a:lnTo>
                    <a:pt x="174307" y="30575"/>
                  </a:lnTo>
                  <a:lnTo>
                    <a:pt x="196191" y="63757"/>
                  </a:lnTo>
                  <a:lnTo>
                    <a:pt x="204215" y="104393"/>
                  </a:lnTo>
                  <a:lnTo>
                    <a:pt x="196191" y="145030"/>
                  </a:lnTo>
                  <a:lnTo>
                    <a:pt x="174307" y="178212"/>
                  </a:lnTo>
                  <a:lnTo>
                    <a:pt x="141851" y="200584"/>
                  </a:lnTo>
                  <a:lnTo>
                    <a:pt x="102107" y="208787"/>
                  </a:lnTo>
                  <a:lnTo>
                    <a:pt x="62364" y="200584"/>
                  </a:lnTo>
                  <a:lnTo>
                    <a:pt x="29908" y="178212"/>
                  </a:lnTo>
                  <a:lnTo>
                    <a:pt x="8024" y="145030"/>
                  </a:lnTo>
                  <a:lnTo>
                    <a:pt x="0" y="104393"/>
                  </a:lnTo>
                  <a:close/>
                </a:path>
              </a:pathLst>
            </a:custGeom>
            <a:ln w="6349">
              <a:solidFill>
                <a:srgbClr val="FFC907"/>
              </a:solidFill>
            </a:ln>
          </p:spPr>
          <p:txBody>
            <a:bodyPr wrap="square" lIns="0" tIns="0" rIns="0" bIns="0" rtlCol="0"/>
            <a:lstStyle/>
            <a:p>
              <a:endParaRPr/>
            </a:p>
          </p:txBody>
        </p:sp>
        <p:sp>
          <p:nvSpPr>
            <p:cNvPr id="14" name="object 14"/>
            <p:cNvSpPr/>
            <p:nvPr/>
          </p:nvSpPr>
          <p:spPr>
            <a:xfrm>
              <a:off x="9393936" y="3691128"/>
              <a:ext cx="205740" cy="208915"/>
            </a:xfrm>
            <a:custGeom>
              <a:avLst/>
              <a:gdLst/>
              <a:ahLst/>
              <a:cxnLst/>
              <a:rect l="l" t="t" r="r" b="b"/>
              <a:pathLst>
                <a:path w="205740" h="208914">
                  <a:moveTo>
                    <a:pt x="102870" y="0"/>
                  </a:moveTo>
                  <a:lnTo>
                    <a:pt x="62825" y="8203"/>
                  </a:lnTo>
                  <a:lnTo>
                    <a:pt x="30127" y="30575"/>
                  </a:lnTo>
                  <a:lnTo>
                    <a:pt x="8083" y="63757"/>
                  </a:lnTo>
                  <a:lnTo>
                    <a:pt x="0" y="104394"/>
                  </a:lnTo>
                  <a:lnTo>
                    <a:pt x="8083" y="145030"/>
                  </a:lnTo>
                  <a:lnTo>
                    <a:pt x="30127" y="178212"/>
                  </a:lnTo>
                  <a:lnTo>
                    <a:pt x="62825" y="200584"/>
                  </a:lnTo>
                  <a:lnTo>
                    <a:pt x="102870" y="208788"/>
                  </a:lnTo>
                  <a:lnTo>
                    <a:pt x="142908" y="200584"/>
                  </a:lnTo>
                  <a:lnTo>
                    <a:pt x="175607" y="178212"/>
                  </a:lnTo>
                  <a:lnTo>
                    <a:pt x="197655" y="145030"/>
                  </a:lnTo>
                  <a:lnTo>
                    <a:pt x="205740" y="104394"/>
                  </a:lnTo>
                  <a:lnTo>
                    <a:pt x="197655" y="63757"/>
                  </a:lnTo>
                  <a:lnTo>
                    <a:pt x="175607" y="30575"/>
                  </a:lnTo>
                  <a:lnTo>
                    <a:pt x="142908" y="8203"/>
                  </a:lnTo>
                  <a:lnTo>
                    <a:pt x="102870" y="0"/>
                  </a:lnTo>
                  <a:close/>
                </a:path>
              </a:pathLst>
            </a:custGeom>
            <a:solidFill>
              <a:srgbClr val="FFC000"/>
            </a:solidFill>
          </p:spPr>
          <p:txBody>
            <a:bodyPr wrap="square" lIns="0" tIns="0" rIns="0" bIns="0" rtlCol="0"/>
            <a:lstStyle/>
            <a:p>
              <a:endParaRPr/>
            </a:p>
          </p:txBody>
        </p:sp>
        <p:sp>
          <p:nvSpPr>
            <p:cNvPr id="15" name="object 15"/>
            <p:cNvSpPr/>
            <p:nvPr/>
          </p:nvSpPr>
          <p:spPr>
            <a:xfrm>
              <a:off x="9393936" y="3691128"/>
              <a:ext cx="205740" cy="208915"/>
            </a:xfrm>
            <a:custGeom>
              <a:avLst/>
              <a:gdLst/>
              <a:ahLst/>
              <a:cxnLst/>
              <a:rect l="l" t="t" r="r" b="b"/>
              <a:pathLst>
                <a:path w="205740" h="208914">
                  <a:moveTo>
                    <a:pt x="0" y="104394"/>
                  </a:moveTo>
                  <a:lnTo>
                    <a:pt x="8083" y="63757"/>
                  </a:lnTo>
                  <a:lnTo>
                    <a:pt x="30127" y="30575"/>
                  </a:lnTo>
                  <a:lnTo>
                    <a:pt x="62825" y="8203"/>
                  </a:lnTo>
                  <a:lnTo>
                    <a:pt x="102870" y="0"/>
                  </a:lnTo>
                  <a:lnTo>
                    <a:pt x="142908" y="8203"/>
                  </a:lnTo>
                  <a:lnTo>
                    <a:pt x="175607" y="30575"/>
                  </a:lnTo>
                  <a:lnTo>
                    <a:pt x="197655" y="63757"/>
                  </a:lnTo>
                  <a:lnTo>
                    <a:pt x="205740" y="104394"/>
                  </a:lnTo>
                  <a:lnTo>
                    <a:pt x="197655" y="145030"/>
                  </a:lnTo>
                  <a:lnTo>
                    <a:pt x="175607" y="178212"/>
                  </a:lnTo>
                  <a:lnTo>
                    <a:pt x="142908" y="200584"/>
                  </a:lnTo>
                  <a:lnTo>
                    <a:pt x="102870" y="208788"/>
                  </a:lnTo>
                  <a:lnTo>
                    <a:pt x="62825" y="200584"/>
                  </a:lnTo>
                  <a:lnTo>
                    <a:pt x="30127" y="178212"/>
                  </a:lnTo>
                  <a:lnTo>
                    <a:pt x="8083" y="145030"/>
                  </a:lnTo>
                  <a:lnTo>
                    <a:pt x="0" y="104394"/>
                  </a:lnTo>
                  <a:close/>
                </a:path>
              </a:pathLst>
            </a:custGeom>
            <a:ln w="6350">
              <a:solidFill>
                <a:srgbClr val="FFC907"/>
              </a:solidFill>
            </a:ln>
          </p:spPr>
          <p:txBody>
            <a:bodyPr wrap="square" lIns="0" tIns="0" rIns="0" bIns="0" rtlCol="0"/>
            <a:lstStyle/>
            <a:p>
              <a:endParaRPr/>
            </a:p>
          </p:txBody>
        </p:sp>
        <p:sp>
          <p:nvSpPr>
            <p:cNvPr id="16" name="object 16"/>
            <p:cNvSpPr/>
            <p:nvPr/>
          </p:nvSpPr>
          <p:spPr>
            <a:xfrm>
              <a:off x="9563100" y="3691128"/>
              <a:ext cx="204470" cy="208915"/>
            </a:xfrm>
            <a:custGeom>
              <a:avLst/>
              <a:gdLst/>
              <a:ahLst/>
              <a:cxnLst/>
              <a:rect l="l" t="t" r="r" b="b"/>
              <a:pathLst>
                <a:path w="204470" h="208914">
                  <a:moveTo>
                    <a:pt x="102107" y="0"/>
                  </a:moveTo>
                  <a:lnTo>
                    <a:pt x="62364" y="8203"/>
                  </a:lnTo>
                  <a:lnTo>
                    <a:pt x="29908" y="30575"/>
                  </a:lnTo>
                  <a:lnTo>
                    <a:pt x="8024" y="63757"/>
                  </a:lnTo>
                  <a:lnTo>
                    <a:pt x="0" y="104394"/>
                  </a:lnTo>
                  <a:lnTo>
                    <a:pt x="8024" y="145030"/>
                  </a:lnTo>
                  <a:lnTo>
                    <a:pt x="29908" y="178212"/>
                  </a:lnTo>
                  <a:lnTo>
                    <a:pt x="62364" y="200584"/>
                  </a:lnTo>
                  <a:lnTo>
                    <a:pt x="102107" y="208788"/>
                  </a:lnTo>
                  <a:lnTo>
                    <a:pt x="141851" y="200584"/>
                  </a:lnTo>
                  <a:lnTo>
                    <a:pt x="174307" y="178212"/>
                  </a:lnTo>
                  <a:lnTo>
                    <a:pt x="196191" y="145030"/>
                  </a:lnTo>
                  <a:lnTo>
                    <a:pt x="204215" y="104394"/>
                  </a:lnTo>
                  <a:lnTo>
                    <a:pt x="196191" y="63757"/>
                  </a:lnTo>
                  <a:lnTo>
                    <a:pt x="174307" y="30575"/>
                  </a:lnTo>
                  <a:lnTo>
                    <a:pt x="141851" y="8203"/>
                  </a:lnTo>
                  <a:lnTo>
                    <a:pt x="102107" y="0"/>
                  </a:lnTo>
                  <a:close/>
                </a:path>
              </a:pathLst>
            </a:custGeom>
            <a:solidFill>
              <a:srgbClr val="00AF50"/>
            </a:solidFill>
          </p:spPr>
          <p:txBody>
            <a:bodyPr wrap="square" lIns="0" tIns="0" rIns="0" bIns="0" rtlCol="0"/>
            <a:lstStyle/>
            <a:p>
              <a:endParaRPr/>
            </a:p>
          </p:txBody>
        </p:sp>
        <p:sp>
          <p:nvSpPr>
            <p:cNvPr id="17" name="object 17"/>
            <p:cNvSpPr/>
            <p:nvPr/>
          </p:nvSpPr>
          <p:spPr>
            <a:xfrm>
              <a:off x="9563100" y="3691128"/>
              <a:ext cx="204470" cy="208915"/>
            </a:xfrm>
            <a:custGeom>
              <a:avLst/>
              <a:gdLst/>
              <a:ahLst/>
              <a:cxnLst/>
              <a:rect l="l" t="t" r="r" b="b"/>
              <a:pathLst>
                <a:path w="204470" h="208914">
                  <a:moveTo>
                    <a:pt x="0" y="104394"/>
                  </a:moveTo>
                  <a:lnTo>
                    <a:pt x="8024" y="63757"/>
                  </a:lnTo>
                  <a:lnTo>
                    <a:pt x="29908" y="30575"/>
                  </a:lnTo>
                  <a:lnTo>
                    <a:pt x="62364" y="8203"/>
                  </a:lnTo>
                  <a:lnTo>
                    <a:pt x="102107" y="0"/>
                  </a:lnTo>
                  <a:lnTo>
                    <a:pt x="141851" y="8203"/>
                  </a:lnTo>
                  <a:lnTo>
                    <a:pt x="174307" y="30575"/>
                  </a:lnTo>
                  <a:lnTo>
                    <a:pt x="196191" y="63757"/>
                  </a:lnTo>
                  <a:lnTo>
                    <a:pt x="204215" y="104394"/>
                  </a:lnTo>
                  <a:lnTo>
                    <a:pt x="196191" y="145030"/>
                  </a:lnTo>
                  <a:lnTo>
                    <a:pt x="174307" y="178212"/>
                  </a:lnTo>
                  <a:lnTo>
                    <a:pt x="141851" y="200584"/>
                  </a:lnTo>
                  <a:lnTo>
                    <a:pt x="102107" y="208788"/>
                  </a:lnTo>
                  <a:lnTo>
                    <a:pt x="62364" y="200584"/>
                  </a:lnTo>
                  <a:lnTo>
                    <a:pt x="29908" y="178212"/>
                  </a:lnTo>
                  <a:lnTo>
                    <a:pt x="8024" y="145030"/>
                  </a:lnTo>
                  <a:lnTo>
                    <a:pt x="0" y="104394"/>
                  </a:lnTo>
                  <a:close/>
                </a:path>
              </a:pathLst>
            </a:custGeom>
            <a:ln w="6349">
              <a:solidFill>
                <a:srgbClr val="FFC907"/>
              </a:solidFill>
            </a:ln>
          </p:spPr>
          <p:txBody>
            <a:bodyPr wrap="square" lIns="0" tIns="0" rIns="0" bIns="0" rtlCol="0"/>
            <a:lstStyle/>
            <a:p>
              <a:endParaRPr/>
            </a:p>
          </p:txBody>
        </p:sp>
        <p:sp>
          <p:nvSpPr>
            <p:cNvPr id="18" name="object 18"/>
            <p:cNvSpPr/>
            <p:nvPr/>
          </p:nvSpPr>
          <p:spPr>
            <a:xfrm>
              <a:off x="9447276" y="3793236"/>
              <a:ext cx="204470" cy="208915"/>
            </a:xfrm>
            <a:custGeom>
              <a:avLst/>
              <a:gdLst/>
              <a:ahLst/>
              <a:cxnLst/>
              <a:rect l="l" t="t" r="r" b="b"/>
              <a:pathLst>
                <a:path w="204470" h="208914">
                  <a:moveTo>
                    <a:pt x="102107" y="0"/>
                  </a:moveTo>
                  <a:lnTo>
                    <a:pt x="62364" y="8203"/>
                  </a:lnTo>
                  <a:lnTo>
                    <a:pt x="29908" y="30575"/>
                  </a:lnTo>
                  <a:lnTo>
                    <a:pt x="8024" y="63757"/>
                  </a:lnTo>
                  <a:lnTo>
                    <a:pt x="0" y="104393"/>
                  </a:lnTo>
                  <a:lnTo>
                    <a:pt x="8024" y="145030"/>
                  </a:lnTo>
                  <a:lnTo>
                    <a:pt x="29908" y="178212"/>
                  </a:lnTo>
                  <a:lnTo>
                    <a:pt x="62364" y="200584"/>
                  </a:lnTo>
                  <a:lnTo>
                    <a:pt x="102107" y="208787"/>
                  </a:lnTo>
                  <a:lnTo>
                    <a:pt x="141851" y="200584"/>
                  </a:lnTo>
                  <a:lnTo>
                    <a:pt x="174307" y="178212"/>
                  </a:lnTo>
                  <a:lnTo>
                    <a:pt x="196191" y="145030"/>
                  </a:lnTo>
                  <a:lnTo>
                    <a:pt x="204215" y="104393"/>
                  </a:lnTo>
                  <a:lnTo>
                    <a:pt x="196191" y="63757"/>
                  </a:lnTo>
                  <a:lnTo>
                    <a:pt x="174307" y="30575"/>
                  </a:lnTo>
                  <a:lnTo>
                    <a:pt x="141851" y="8203"/>
                  </a:lnTo>
                  <a:lnTo>
                    <a:pt x="102107" y="0"/>
                  </a:lnTo>
                  <a:close/>
                </a:path>
              </a:pathLst>
            </a:custGeom>
            <a:solidFill>
              <a:srgbClr val="FF0000"/>
            </a:solidFill>
          </p:spPr>
          <p:txBody>
            <a:bodyPr wrap="square" lIns="0" tIns="0" rIns="0" bIns="0" rtlCol="0"/>
            <a:lstStyle/>
            <a:p>
              <a:endParaRPr/>
            </a:p>
          </p:txBody>
        </p:sp>
        <p:sp>
          <p:nvSpPr>
            <p:cNvPr id="19" name="object 19"/>
            <p:cNvSpPr/>
            <p:nvPr/>
          </p:nvSpPr>
          <p:spPr>
            <a:xfrm>
              <a:off x="9447276" y="3793236"/>
              <a:ext cx="204470" cy="208915"/>
            </a:xfrm>
            <a:custGeom>
              <a:avLst/>
              <a:gdLst/>
              <a:ahLst/>
              <a:cxnLst/>
              <a:rect l="l" t="t" r="r" b="b"/>
              <a:pathLst>
                <a:path w="204470" h="208914">
                  <a:moveTo>
                    <a:pt x="0" y="104393"/>
                  </a:moveTo>
                  <a:lnTo>
                    <a:pt x="8024" y="63757"/>
                  </a:lnTo>
                  <a:lnTo>
                    <a:pt x="29908" y="30575"/>
                  </a:lnTo>
                  <a:lnTo>
                    <a:pt x="62364" y="8203"/>
                  </a:lnTo>
                  <a:lnTo>
                    <a:pt x="102107" y="0"/>
                  </a:lnTo>
                  <a:lnTo>
                    <a:pt x="141851" y="8203"/>
                  </a:lnTo>
                  <a:lnTo>
                    <a:pt x="174307" y="30575"/>
                  </a:lnTo>
                  <a:lnTo>
                    <a:pt x="196191" y="63757"/>
                  </a:lnTo>
                  <a:lnTo>
                    <a:pt x="204215" y="104393"/>
                  </a:lnTo>
                  <a:lnTo>
                    <a:pt x="196191" y="145030"/>
                  </a:lnTo>
                  <a:lnTo>
                    <a:pt x="174307" y="178212"/>
                  </a:lnTo>
                  <a:lnTo>
                    <a:pt x="141851" y="200584"/>
                  </a:lnTo>
                  <a:lnTo>
                    <a:pt x="102107" y="208787"/>
                  </a:lnTo>
                  <a:lnTo>
                    <a:pt x="62364" y="200584"/>
                  </a:lnTo>
                  <a:lnTo>
                    <a:pt x="29908" y="178212"/>
                  </a:lnTo>
                  <a:lnTo>
                    <a:pt x="8024" y="145030"/>
                  </a:lnTo>
                  <a:lnTo>
                    <a:pt x="0" y="104393"/>
                  </a:lnTo>
                  <a:close/>
                </a:path>
              </a:pathLst>
            </a:custGeom>
            <a:ln w="6349">
              <a:solidFill>
                <a:srgbClr val="FFC907"/>
              </a:solidFill>
            </a:ln>
          </p:spPr>
          <p:txBody>
            <a:bodyPr wrap="square" lIns="0" tIns="0" rIns="0" bIns="0" rtlCol="0"/>
            <a:lstStyle/>
            <a:p>
              <a:endParaRPr/>
            </a:p>
          </p:txBody>
        </p:sp>
        <p:sp>
          <p:nvSpPr>
            <p:cNvPr id="20" name="object 20"/>
            <p:cNvSpPr/>
            <p:nvPr/>
          </p:nvSpPr>
          <p:spPr>
            <a:xfrm>
              <a:off x="9281160" y="3762756"/>
              <a:ext cx="196850" cy="208915"/>
            </a:xfrm>
            <a:custGeom>
              <a:avLst/>
              <a:gdLst/>
              <a:ahLst/>
              <a:cxnLst/>
              <a:rect l="l" t="t" r="r" b="b"/>
              <a:pathLst>
                <a:path w="196850" h="208914">
                  <a:moveTo>
                    <a:pt x="98298" y="0"/>
                  </a:moveTo>
                  <a:lnTo>
                    <a:pt x="60034" y="8203"/>
                  </a:lnTo>
                  <a:lnTo>
                    <a:pt x="28789" y="30575"/>
                  </a:lnTo>
                  <a:lnTo>
                    <a:pt x="7724" y="63757"/>
                  </a:lnTo>
                  <a:lnTo>
                    <a:pt x="0" y="104394"/>
                  </a:lnTo>
                  <a:lnTo>
                    <a:pt x="7724" y="145030"/>
                  </a:lnTo>
                  <a:lnTo>
                    <a:pt x="28789" y="178212"/>
                  </a:lnTo>
                  <a:lnTo>
                    <a:pt x="60034" y="200584"/>
                  </a:lnTo>
                  <a:lnTo>
                    <a:pt x="98298" y="208788"/>
                  </a:lnTo>
                  <a:lnTo>
                    <a:pt x="136561" y="200584"/>
                  </a:lnTo>
                  <a:lnTo>
                    <a:pt x="167806" y="178212"/>
                  </a:lnTo>
                  <a:lnTo>
                    <a:pt x="188871" y="145030"/>
                  </a:lnTo>
                  <a:lnTo>
                    <a:pt x="196596" y="104394"/>
                  </a:lnTo>
                  <a:lnTo>
                    <a:pt x="188871" y="63757"/>
                  </a:lnTo>
                  <a:lnTo>
                    <a:pt x="167806" y="30575"/>
                  </a:lnTo>
                  <a:lnTo>
                    <a:pt x="136561" y="8203"/>
                  </a:lnTo>
                  <a:lnTo>
                    <a:pt x="98298" y="0"/>
                  </a:lnTo>
                  <a:close/>
                </a:path>
              </a:pathLst>
            </a:custGeom>
            <a:solidFill>
              <a:srgbClr val="FFC000"/>
            </a:solidFill>
          </p:spPr>
          <p:txBody>
            <a:bodyPr wrap="square" lIns="0" tIns="0" rIns="0" bIns="0" rtlCol="0"/>
            <a:lstStyle/>
            <a:p>
              <a:endParaRPr/>
            </a:p>
          </p:txBody>
        </p:sp>
        <p:sp>
          <p:nvSpPr>
            <p:cNvPr id="21" name="object 21"/>
            <p:cNvSpPr/>
            <p:nvPr/>
          </p:nvSpPr>
          <p:spPr>
            <a:xfrm>
              <a:off x="9281160" y="3762756"/>
              <a:ext cx="196850" cy="208915"/>
            </a:xfrm>
            <a:custGeom>
              <a:avLst/>
              <a:gdLst/>
              <a:ahLst/>
              <a:cxnLst/>
              <a:rect l="l" t="t" r="r" b="b"/>
              <a:pathLst>
                <a:path w="196850" h="208914">
                  <a:moveTo>
                    <a:pt x="0" y="104394"/>
                  </a:moveTo>
                  <a:lnTo>
                    <a:pt x="7724" y="63757"/>
                  </a:lnTo>
                  <a:lnTo>
                    <a:pt x="28789" y="30575"/>
                  </a:lnTo>
                  <a:lnTo>
                    <a:pt x="60034" y="8203"/>
                  </a:lnTo>
                  <a:lnTo>
                    <a:pt x="98298" y="0"/>
                  </a:lnTo>
                  <a:lnTo>
                    <a:pt x="136561" y="8203"/>
                  </a:lnTo>
                  <a:lnTo>
                    <a:pt x="167806" y="30575"/>
                  </a:lnTo>
                  <a:lnTo>
                    <a:pt x="188871" y="63757"/>
                  </a:lnTo>
                  <a:lnTo>
                    <a:pt x="196596" y="104394"/>
                  </a:lnTo>
                  <a:lnTo>
                    <a:pt x="188871" y="145030"/>
                  </a:lnTo>
                  <a:lnTo>
                    <a:pt x="167806" y="178212"/>
                  </a:lnTo>
                  <a:lnTo>
                    <a:pt x="136561" y="200584"/>
                  </a:lnTo>
                  <a:lnTo>
                    <a:pt x="98298" y="208788"/>
                  </a:lnTo>
                  <a:lnTo>
                    <a:pt x="60034" y="200584"/>
                  </a:lnTo>
                  <a:lnTo>
                    <a:pt x="28789" y="178212"/>
                  </a:lnTo>
                  <a:lnTo>
                    <a:pt x="7724" y="145030"/>
                  </a:lnTo>
                  <a:lnTo>
                    <a:pt x="0" y="104394"/>
                  </a:lnTo>
                  <a:close/>
                </a:path>
              </a:pathLst>
            </a:custGeom>
            <a:ln w="6350">
              <a:solidFill>
                <a:srgbClr val="FFC907"/>
              </a:solidFill>
            </a:ln>
          </p:spPr>
          <p:txBody>
            <a:bodyPr wrap="square" lIns="0" tIns="0" rIns="0" bIns="0" rtlCol="0"/>
            <a:lstStyle/>
            <a:p>
              <a:endParaRPr/>
            </a:p>
          </p:txBody>
        </p:sp>
        <p:sp>
          <p:nvSpPr>
            <p:cNvPr id="22" name="object 22"/>
            <p:cNvSpPr/>
            <p:nvPr/>
          </p:nvSpPr>
          <p:spPr>
            <a:xfrm>
              <a:off x="9268968" y="3959352"/>
              <a:ext cx="204470" cy="207645"/>
            </a:xfrm>
            <a:custGeom>
              <a:avLst/>
              <a:gdLst/>
              <a:ahLst/>
              <a:cxnLst/>
              <a:rect l="l" t="t" r="r" b="b"/>
              <a:pathLst>
                <a:path w="204470" h="207645">
                  <a:moveTo>
                    <a:pt x="102107" y="0"/>
                  </a:moveTo>
                  <a:lnTo>
                    <a:pt x="62364" y="8143"/>
                  </a:lnTo>
                  <a:lnTo>
                    <a:pt x="29908" y="30351"/>
                  </a:lnTo>
                  <a:lnTo>
                    <a:pt x="8024" y="63291"/>
                  </a:lnTo>
                  <a:lnTo>
                    <a:pt x="0" y="103631"/>
                  </a:lnTo>
                  <a:lnTo>
                    <a:pt x="8024" y="143972"/>
                  </a:lnTo>
                  <a:lnTo>
                    <a:pt x="29908" y="176912"/>
                  </a:lnTo>
                  <a:lnTo>
                    <a:pt x="62364" y="199120"/>
                  </a:lnTo>
                  <a:lnTo>
                    <a:pt x="102107" y="207263"/>
                  </a:lnTo>
                  <a:lnTo>
                    <a:pt x="141851" y="199120"/>
                  </a:lnTo>
                  <a:lnTo>
                    <a:pt x="174307" y="176912"/>
                  </a:lnTo>
                  <a:lnTo>
                    <a:pt x="196191" y="143972"/>
                  </a:lnTo>
                  <a:lnTo>
                    <a:pt x="204215" y="103631"/>
                  </a:lnTo>
                  <a:lnTo>
                    <a:pt x="196191" y="63291"/>
                  </a:lnTo>
                  <a:lnTo>
                    <a:pt x="174307" y="30351"/>
                  </a:lnTo>
                  <a:lnTo>
                    <a:pt x="141851" y="8143"/>
                  </a:lnTo>
                  <a:lnTo>
                    <a:pt x="102107" y="0"/>
                  </a:lnTo>
                  <a:close/>
                </a:path>
              </a:pathLst>
            </a:custGeom>
            <a:solidFill>
              <a:srgbClr val="00AF50"/>
            </a:solidFill>
          </p:spPr>
          <p:txBody>
            <a:bodyPr wrap="square" lIns="0" tIns="0" rIns="0" bIns="0" rtlCol="0"/>
            <a:lstStyle/>
            <a:p>
              <a:endParaRPr/>
            </a:p>
          </p:txBody>
        </p:sp>
        <p:sp>
          <p:nvSpPr>
            <p:cNvPr id="23" name="object 23"/>
            <p:cNvSpPr/>
            <p:nvPr/>
          </p:nvSpPr>
          <p:spPr>
            <a:xfrm>
              <a:off x="9268968" y="3959352"/>
              <a:ext cx="204470" cy="207645"/>
            </a:xfrm>
            <a:custGeom>
              <a:avLst/>
              <a:gdLst/>
              <a:ahLst/>
              <a:cxnLst/>
              <a:rect l="l" t="t" r="r" b="b"/>
              <a:pathLst>
                <a:path w="204470" h="207645">
                  <a:moveTo>
                    <a:pt x="0" y="103631"/>
                  </a:moveTo>
                  <a:lnTo>
                    <a:pt x="8024" y="63291"/>
                  </a:lnTo>
                  <a:lnTo>
                    <a:pt x="29908" y="30351"/>
                  </a:lnTo>
                  <a:lnTo>
                    <a:pt x="62364" y="8143"/>
                  </a:lnTo>
                  <a:lnTo>
                    <a:pt x="102107" y="0"/>
                  </a:lnTo>
                  <a:lnTo>
                    <a:pt x="141851" y="8143"/>
                  </a:lnTo>
                  <a:lnTo>
                    <a:pt x="174307" y="30351"/>
                  </a:lnTo>
                  <a:lnTo>
                    <a:pt x="196191" y="63291"/>
                  </a:lnTo>
                  <a:lnTo>
                    <a:pt x="204215" y="103631"/>
                  </a:lnTo>
                  <a:lnTo>
                    <a:pt x="196191" y="143972"/>
                  </a:lnTo>
                  <a:lnTo>
                    <a:pt x="174307" y="176912"/>
                  </a:lnTo>
                  <a:lnTo>
                    <a:pt x="141851" y="199120"/>
                  </a:lnTo>
                  <a:lnTo>
                    <a:pt x="102107" y="207263"/>
                  </a:lnTo>
                  <a:lnTo>
                    <a:pt x="62364" y="199120"/>
                  </a:lnTo>
                  <a:lnTo>
                    <a:pt x="29908" y="176912"/>
                  </a:lnTo>
                  <a:lnTo>
                    <a:pt x="8024" y="143972"/>
                  </a:lnTo>
                  <a:lnTo>
                    <a:pt x="0" y="103631"/>
                  </a:lnTo>
                  <a:close/>
                </a:path>
              </a:pathLst>
            </a:custGeom>
            <a:ln w="6350">
              <a:solidFill>
                <a:srgbClr val="FFC907"/>
              </a:solidFill>
            </a:ln>
          </p:spPr>
          <p:txBody>
            <a:bodyPr wrap="square" lIns="0" tIns="0" rIns="0" bIns="0" rtlCol="0"/>
            <a:lstStyle/>
            <a:p>
              <a:endParaRPr/>
            </a:p>
          </p:txBody>
        </p:sp>
      </p:grpSp>
      <p:sp>
        <p:nvSpPr>
          <p:cNvPr id="24" name="object 24"/>
          <p:cNvSpPr txBox="1"/>
          <p:nvPr/>
        </p:nvSpPr>
        <p:spPr>
          <a:xfrm>
            <a:off x="484313" y="4318427"/>
            <a:ext cx="11093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entury Gothic"/>
                <a:cs typeface="Century Gothic"/>
              </a:rPr>
              <a:t>2</a:t>
            </a:r>
            <a:r>
              <a:rPr sz="2400" spc="-20" dirty="0">
                <a:latin typeface="メイリオ"/>
                <a:cs typeface="メイリオ"/>
              </a:rPr>
              <a:t>．発見</a:t>
            </a:r>
            <a:endParaRPr sz="2400">
              <a:latin typeface="メイリオ"/>
              <a:cs typeface="メイリオ"/>
            </a:endParaRPr>
          </a:p>
        </p:txBody>
      </p:sp>
      <p:sp>
        <p:nvSpPr>
          <p:cNvPr id="25" name="object 25"/>
          <p:cNvSpPr txBox="1"/>
          <p:nvPr/>
        </p:nvSpPr>
        <p:spPr>
          <a:xfrm>
            <a:off x="485664" y="1836605"/>
            <a:ext cx="4445000" cy="675005"/>
          </a:xfrm>
          <a:prstGeom prst="rect">
            <a:avLst/>
          </a:prstGeom>
        </p:spPr>
        <p:txBody>
          <a:bodyPr vert="horz" wrap="square" lIns="0" tIns="79375" rIns="0" bIns="0" rtlCol="0">
            <a:spAutoFit/>
          </a:bodyPr>
          <a:lstStyle/>
          <a:p>
            <a:pPr marL="12700">
              <a:lnSpc>
                <a:spcPct val="100000"/>
              </a:lnSpc>
              <a:spcBef>
                <a:spcPts val="625"/>
              </a:spcBef>
            </a:pPr>
            <a:r>
              <a:rPr sz="2400" dirty="0">
                <a:latin typeface="Century Gothic"/>
                <a:cs typeface="Century Gothic"/>
              </a:rPr>
              <a:t>1</a:t>
            </a:r>
            <a:r>
              <a:rPr sz="2400" spc="-5" dirty="0">
                <a:latin typeface="Century Gothic"/>
                <a:cs typeface="Century Gothic"/>
              </a:rPr>
              <a:t>. </a:t>
            </a:r>
            <a:r>
              <a:rPr sz="2400" spc="-10" dirty="0">
                <a:latin typeface="メイリオ"/>
                <a:cs typeface="メイリオ"/>
              </a:rPr>
              <a:t>がん組織の成り立ち</a:t>
            </a:r>
            <a:endParaRPr sz="2400">
              <a:latin typeface="メイリオ"/>
              <a:cs typeface="メイリオ"/>
            </a:endParaRPr>
          </a:p>
          <a:p>
            <a:pPr marL="12700">
              <a:lnSpc>
                <a:spcPct val="100000"/>
              </a:lnSpc>
              <a:spcBef>
                <a:spcPts val="265"/>
              </a:spcBef>
            </a:pPr>
            <a:r>
              <a:rPr sz="1200" spc="-5" dirty="0">
                <a:latin typeface="メイリオ"/>
                <a:cs typeface="メイリオ"/>
              </a:rPr>
              <a:t>がん組織はがん幹細胞から分化したがん細胞の階層構造からなる</a:t>
            </a:r>
            <a:endParaRPr sz="1200">
              <a:latin typeface="メイリオ"/>
              <a:cs typeface="メイリオ"/>
            </a:endParaRPr>
          </a:p>
        </p:txBody>
      </p:sp>
      <p:grpSp>
        <p:nvGrpSpPr>
          <p:cNvPr id="26" name="object 26"/>
          <p:cNvGrpSpPr/>
          <p:nvPr/>
        </p:nvGrpSpPr>
        <p:grpSpPr>
          <a:xfrm>
            <a:off x="6376161" y="2406630"/>
            <a:ext cx="2687320" cy="1728470"/>
            <a:chOff x="6376161" y="2406630"/>
            <a:chExt cx="2687320" cy="1728470"/>
          </a:xfrm>
        </p:grpSpPr>
        <p:sp>
          <p:nvSpPr>
            <p:cNvPr id="27" name="object 27"/>
            <p:cNvSpPr/>
            <p:nvPr/>
          </p:nvSpPr>
          <p:spPr>
            <a:xfrm>
              <a:off x="8157972" y="3822192"/>
              <a:ext cx="207645" cy="207645"/>
            </a:xfrm>
            <a:custGeom>
              <a:avLst/>
              <a:gdLst/>
              <a:ahLst/>
              <a:cxnLst/>
              <a:rect l="l" t="t" r="r" b="b"/>
              <a:pathLst>
                <a:path w="207645" h="207645">
                  <a:moveTo>
                    <a:pt x="103632" y="0"/>
                  </a:moveTo>
                  <a:lnTo>
                    <a:pt x="63291" y="8143"/>
                  </a:lnTo>
                  <a:lnTo>
                    <a:pt x="30351" y="30351"/>
                  </a:lnTo>
                  <a:lnTo>
                    <a:pt x="8143" y="63291"/>
                  </a:lnTo>
                  <a:lnTo>
                    <a:pt x="0" y="103631"/>
                  </a:lnTo>
                  <a:lnTo>
                    <a:pt x="8143" y="143972"/>
                  </a:lnTo>
                  <a:lnTo>
                    <a:pt x="30351" y="176912"/>
                  </a:lnTo>
                  <a:lnTo>
                    <a:pt x="63291" y="199120"/>
                  </a:lnTo>
                  <a:lnTo>
                    <a:pt x="103632" y="207263"/>
                  </a:lnTo>
                  <a:lnTo>
                    <a:pt x="143972" y="199120"/>
                  </a:lnTo>
                  <a:lnTo>
                    <a:pt x="176912" y="176912"/>
                  </a:lnTo>
                  <a:lnTo>
                    <a:pt x="199120" y="143972"/>
                  </a:lnTo>
                  <a:lnTo>
                    <a:pt x="207264" y="103631"/>
                  </a:lnTo>
                  <a:lnTo>
                    <a:pt x="199120" y="63291"/>
                  </a:lnTo>
                  <a:lnTo>
                    <a:pt x="176912" y="30351"/>
                  </a:lnTo>
                  <a:lnTo>
                    <a:pt x="143972" y="8143"/>
                  </a:lnTo>
                  <a:lnTo>
                    <a:pt x="103632" y="0"/>
                  </a:lnTo>
                  <a:close/>
                </a:path>
              </a:pathLst>
            </a:custGeom>
            <a:solidFill>
              <a:srgbClr val="FFC000"/>
            </a:solidFill>
          </p:spPr>
          <p:txBody>
            <a:bodyPr wrap="square" lIns="0" tIns="0" rIns="0" bIns="0" rtlCol="0"/>
            <a:lstStyle/>
            <a:p>
              <a:endParaRPr/>
            </a:p>
          </p:txBody>
        </p:sp>
        <p:sp>
          <p:nvSpPr>
            <p:cNvPr id="28" name="object 28"/>
            <p:cNvSpPr/>
            <p:nvPr/>
          </p:nvSpPr>
          <p:spPr>
            <a:xfrm>
              <a:off x="8157972" y="3822192"/>
              <a:ext cx="207645" cy="207645"/>
            </a:xfrm>
            <a:custGeom>
              <a:avLst/>
              <a:gdLst/>
              <a:ahLst/>
              <a:cxnLst/>
              <a:rect l="l" t="t" r="r" b="b"/>
              <a:pathLst>
                <a:path w="207645" h="207645">
                  <a:moveTo>
                    <a:pt x="0" y="103631"/>
                  </a:moveTo>
                  <a:lnTo>
                    <a:pt x="8143" y="63291"/>
                  </a:lnTo>
                  <a:lnTo>
                    <a:pt x="30351" y="30351"/>
                  </a:lnTo>
                  <a:lnTo>
                    <a:pt x="63291" y="8143"/>
                  </a:lnTo>
                  <a:lnTo>
                    <a:pt x="103632" y="0"/>
                  </a:lnTo>
                  <a:lnTo>
                    <a:pt x="143972" y="8143"/>
                  </a:lnTo>
                  <a:lnTo>
                    <a:pt x="176912" y="30351"/>
                  </a:lnTo>
                  <a:lnTo>
                    <a:pt x="199120" y="63291"/>
                  </a:lnTo>
                  <a:lnTo>
                    <a:pt x="207264" y="103631"/>
                  </a:lnTo>
                  <a:lnTo>
                    <a:pt x="199120" y="143972"/>
                  </a:lnTo>
                  <a:lnTo>
                    <a:pt x="176912" y="176912"/>
                  </a:lnTo>
                  <a:lnTo>
                    <a:pt x="143972" y="199120"/>
                  </a:lnTo>
                  <a:lnTo>
                    <a:pt x="103632" y="207263"/>
                  </a:lnTo>
                  <a:lnTo>
                    <a:pt x="63291" y="199120"/>
                  </a:lnTo>
                  <a:lnTo>
                    <a:pt x="30351" y="176912"/>
                  </a:lnTo>
                  <a:lnTo>
                    <a:pt x="8143" y="143972"/>
                  </a:lnTo>
                  <a:lnTo>
                    <a:pt x="0" y="103631"/>
                  </a:lnTo>
                  <a:close/>
                </a:path>
              </a:pathLst>
            </a:custGeom>
            <a:ln w="6350">
              <a:solidFill>
                <a:srgbClr val="FFC907"/>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6746620" y="3378581"/>
              <a:ext cx="213614" cy="213614"/>
            </a:xfrm>
            <a:prstGeom prst="rect">
              <a:avLst/>
            </a:prstGeom>
          </p:spPr>
        </p:pic>
        <p:sp>
          <p:nvSpPr>
            <p:cNvPr id="30" name="object 30"/>
            <p:cNvSpPr/>
            <p:nvPr/>
          </p:nvSpPr>
          <p:spPr>
            <a:xfrm>
              <a:off x="8446007" y="3822192"/>
              <a:ext cx="207645" cy="207645"/>
            </a:xfrm>
            <a:custGeom>
              <a:avLst/>
              <a:gdLst/>
              <a:ahLst/>
              <a:cxnLst/>
              <a:rect l="l" t="t" r="r" b="b"/>
              <a:pathLst>
                <a:path w="207645" h="207645">
                  <a:moveTo>
                    <a:pt x="103632" y="0"/>
                  </a:moveTo>
                  <a:lnTo>
                    <a:pt x="63291" y="8143"/>
                  </a:lnTo>
                  <a:lnTo>
                    <a:pt x="30351" y="30351"/>
                  </a:lnTo>
                  <a:lnTo>
                    <a:pt x="8143" y="63291"/>
                  </a:lnTo>
                  <a:lnTo>
                    <a:pt x="0" y="103631"/>
                  </a:lnTo>
                  <a:lnTo>
                    <a:pt x="8143" y="143972"/>
                  </a:lnTo>
                  <a:lnTo>
                    <a:pt x="30351" y="176912"/>
                  </a:lnTo>
                  <a:lnTo>
                    <a:pt x="63291" y="199120"/>
                  </a:lnTo>
                  <a:lnTo>
                    <a:pt x="103632" y="207263"/>
                  </a:lnTo>
                  <a:lnTo>
                    <a:pt x="143972" y="199120"/>
                  </a:lnTo>
                  <a:lnTo>
                    <a:pt x="176912" y="176912"/>
                  </a:lnTo>
                  <a:lnTo>
                    <a:pt x="199120" y="143972"/>
                  </a:lnTo>
                  <a:lnTo>
                    <a:pt x="207264" y="103631"/>
                  </a:lnTo>
                  <a:lnTo>
                    <a:pt x="199120" y="63291"/>
                  </a:lnTo>
                  <a:lnTo>
                    <a:pt x="176912" y="30351"/>
                  </a:lnTo>
                  <a:lnTo>
                    <a:pt x="143972" y="8143"/>
                  </a:lnTo>
                  <a:lnTo>
                    <a:pt x="103632" y="0"/>
                  </a:lnTo>
                  <a:close/>
                </a:path>
              </a:pathLst>
            </a:custGeom>
            <a:solidFill>
              <a:srgbClr val="00AF50"/>
            </a:solidFill>
          </p:spPr>
          <p:txBody>
            <a:bodyPr wrap="square" lIns="0" tIns="0" rIns="0" bIns="0" rtlCol="0"/>
            <a:lstStyle/>
            <a:p>
              <a:endParaRPr/>
            </a:p>
          </p:txBody>
        </p:sp>
        <p:sp>
          <p:nvSpPr>
            <p:cNvPr id="31" name="object 31"/>
            <p:cNvSpPr/>
            <p:nvPr/>
          </p:nvSpPr>
          <p:spPr>
            <a:xfrm>
              <a:off x="8446006" y="3822192"/>
              <a:ext cx="207645" cy="207645"/>
            </a:xfrm>
            <a:custGeom>
              <a:avLst/>
              <a:gdLst/>
              <a:ahLst/>
              <a:cxnLst/>
              <a:rect l="l" t="t" r="r" b="b"/>
              <a:pathLst>
                <a:path w="207645" h="207645">
                  <a:moveTo>
                    <a:pt x="0" y="103631"/>
                  </a:moveTo>
                  <a:lnTo>
                    <a:pt x="8143" y="63291"/>
                  </a:lnTo>
                  <a:lnTo>
                    <a:pt x="30351" y="30351"/>
                  </a:lnTo>
                  <a:lnTo>
                    <a:pt x="63291" y="8143"/>
                  </a:lnTo>
                  <a:lnTo>
                    <a:pt x="103632" y="0"/>
                  </a:lnTo>
                  <a:lnTo>
                    <a:pt x="143972" y="8143"/>
                  </a:lnTo>
                  <a:lnTo>
                    <a:pt x="176912" y="30351"/>
                  </a:lnTo>
                  <a:lnTo>
                    <a:pt x="199120" y="63291"/>
                  </a:lnTo>
                  <a:lnTo>
                    <a:pt x="207264" y="103631"/>
                  </a:lnTo>
                  <a:lnTo>
                    <a:pt x="199120" y="143972"/>
                  </a:lnTo>
                  <a:lnTo>
                    <a:pt x="176912" y="176912"/>
                  </a:lnTo>
                  <a:lnTo>
                    <a:pt x="143972" y="199120"/>
                  </a:lnTo>
                  <a:lnTo>
                    <a:pt x="103632" y="207263"/>
                  </a:lnTo>
                  <a:lnTo>
                    <a:pt x="63291" y="199120"/>
                  </a:lnTo>
                  <a:lnTo>
                    <a:pt x="30351" y="176912"/>
                  </a:lnTo>
                  <a:lnTo>
                    <a:pt x="8143" y="143972"/>
                  </a:lnTo>
                  <a:lnTo>
                    <a:pt x="0" y="103631"/>
                  </a:lnTo>
                  <a:close/>
                </a:path>
              </a:pathLst>
            </a:custGeom>
            <a:ln w="6350">
              <a:solidFill>
                <a:srgbClr val="FFC907"/>
              </a:solidFill>
            </a:ln>
          </p:spPr>
          <p:txBody>
            <a:bodyPr wrap="square" lIns="0" tIns="0" rIns="0" bIns="0" rtlCol="0"/>
            <a:lstStyle/>
            <a:p>
              <a:endParaRPr/>
            </a:p>
          </p:txBody>
        </p:sp>
        <p:pic>
          <p:nvPicPr>
            <p:cNvPr id="32" name="object 32"/>
            <p:cNvPicPr/>
            <p:nvPr/>
          </p:nvPicPr>
          <p:blipFill>
            <a:blip r:embed="rId6" cstate="print"/>
            <a:stretch>
              <a:fillRect/>
            </a:stretch>
          </p:blipFill>
          <p:spPr>
            <a:xfrm>
              <a:off x="7453756" y="2555621"/>
              <a:ext cx="213614" cy="212090"/>
            </a:xfrm>
            <a:prstGeom prst="rect">
              <a:avLst/>
            </a:prstGeom>
          </p:spPr>
        </p:pic>
        <p:pic>
          <p:nvPicPr>
            <p:cNvPr id="33" name="object 33"/>
            <p:cNvPicPr/>
            <p:nvPr/>
          </p:nvPicPr>
          <p:blipFill>
            <a:blip r:embed="rId7" cstate="print"/>
            <a:stretch>
              <a:fillRect/>
            </a:stretch>
          </p:blipFill>
          <p:spPr>
            <a:xfrm>
              <a:off x="7187056" y="3389249"/>
              <a:ext cx="213614" cy="212090"/>
            </a:xfrm>
            <a:prstGeom prst="rect">
              <a:avLst/>
            </a:prstGeom>
          </p:spPr>
        </p:pic>
        <p:pic>
          <p:nvPicPr>
            <p:cNvPr id="34" name="object 34"/>
            <p:cNvPicPr/>
            <p:nvPr/>
          </p:nvPicPr>
          <p:blipFill>
            <a:blip r:embed="rId8" cstate="print"/>
            <a:stretch>
              <a:fillRect/>
            </a:stretch>
          </p:blipFill>
          <p:spPr>
            <a:xfrm>
              <a:off x="7040752" y="2962529"/>
              <a:ext cx="212090" cy="212090"/>
            </a:xfrm>
            <a:prstGeom prst="rect">
              <a:avLst/>
            </a:prstGeom>
          </p:spPr>
        </p:pic>
        <p:pic>
          <p:nvPicPr>
            <p:cNvPr id="35" name="object 35"/>
            <p:cNvPicPr/>
            <p:nvPr/>
          </p:nvPicPr>
          <p:blipFill>
            <a:blip r:embed="rId9" cstate="print"/>
            <a:stretch>
              <a:fillRect/>
            </a:stretch>
          </p:blipFill>
          <p:spPr>
            <a:xfrm>
              <a:off x="7720456" y="3409061"/>
              <a:ext cx="212090" cy="212090"/>
            </a:xfrm>
            <a:prstGeom prst="rect">
              <a:avLst/>
            </a:prstGeom>
          </p:spPr>
        </p:pic>
        <p:pic>
          <p:nvPicPr>
            <p:cNvPr id="36" name="object 36"/>
            <p:cNvPicPr/>
            <p:nvPr/>
          </p:nvPicPr>
          <p:blipFill>
            <a:blip r:embed="rId10" cstate="print"/>
            <a:stretch>
              <a:fillRect/>
            </a:stretch>
          </p:blipFill>
          <p:spPr>
            <a:xfrm>
              <a:off x="7912480" y="3823589"/>
              <a:ext cx="213614" cy="213613"/>
            </a:xfrm>
            <a:prstGeom prst="rect">
              <a:avLst/>
            </a:prstGeom>
          </p:spPr>
        </p:pic>
        <p:pic>
          <p:nvPicPr>
            <p:cNvPr id="37" name="object 37"/>
            <p:cNvPicPr/>
            <p:nvPr/>
          </p:nvPicPr>
          <p:blipFill>
            <a:blip r:embed="rId11" cstate="print"/>
            <a:stretch>
              <a:fillRect/>
            </a:stretch>
          </p:blipFill>
          <p:spPr>
            <a:xfrm>
              <a:off x="6831964" y="3822065"/>
              <a:ext cx="212090" cy="212089"/>
            </a:xfrm>
            <a:prstGeom prst="rect">
              <a:avLst/>
            </a:prstGeom>
          </p:spPr>
        </p:pic>
        <p:pic>
          <p:nvPicPr>
            <p:cNvPr id="38" name="object 38"/>
            <p:cNvPicPr/>
            <p:nvPr/>
          </p:nvPicPr>
          <p:blipFill>
            <a:blip r:embed="rId12" cstate="print"/>
            <a:stretch>
              <a:fillRect/>
            </a:stretch>
          </p:blipFill>
          <p:spPr>
            <a:xfrm>
              <a:off x="7077328" y="3831209"/>
              <a:ext cx="212090" cy="212089"/>
            </a:xfrm>
            <a:prstGeom prst="rect">
              <a:avLst/>
            </a:prstGeom>
          </p:spPr>
        </p:pic>
        <p:sp>
          <p:nvSpPr>
            <p:cNvPr id="39" name="object 39"/>
            <p:cNvSpPr/>
            <p:nvPr/>
          </p:nvSpPr>
          <p:spPr>
            <a:xfrm>
              <a:off x="7291873" y="2802636"/>
              <a:ext cx="62865" cy="85725"/>
            </a:xfrm>
            <a:custGeom>
              <a:avLst/>
              <a:gdLst/>
              <a:ahLst/>
              <a:cxnLst/>
              <a:rect l="l" t="t" r="r" b="b"/>
              <a:pathLst>
                <a:path w="62865" h="85725">
                  <a:moveTo>
                    <a:pt x="62674" y="0"/>
                  </a:moveTo>
                  <a:lnTo>
                    <a:pt x="0" y="85166"/>
                  </a:lnTo>
                </a:path>
              </a:pathLst>
            </a:custGeom>
            <a:ln w="12700">
              <a:solidFill>
                <a:srgbClr val="000000"/>
              </a:solidFill>
            </a:ln>
          </p:spPr>
          <p:txBody>
            <a:bodyPr wrap="square" lIns="0" tIns="0" rIns="0" bIns="0" rtlCol="0"/>
            <a:lstStyle/>
            <a:p>
              <a:endParaRPr/>
            </a:p>
          </p:txBody>
        </p:sp>
        <p:sp>
          <p:nvSpPr>
            <p:cNvPr id="40" name="object 40"/>
            <p:cNvSpPr/>
            <p:nvPr/>
          </p:nvSpPr>
          <p:spPr>
            <a:xfrm>
              <a:off x="7254237" y="2854984"/>
              <a:ext cx="76200" cy="84455"/>
            </a:xfrm>
            <a:custGeom>
              <a:avLst/>
              <a:gdLst/>
              <a:ahLst/>
              <a:cxnLst/>
              <a:rect l="l" t="t" r="r" b="b"/>
              <a:pathLst>
                <a:path w="76200" h="84455">
                  <a:moveTo>
                    <a:pt x="14477" y="0"/>
                  </a:moveTo>
                  <a:lnTo>
                    <a:pt x="0" y="83959"/>
                  </a:lnTo>
                  <a:lnTo>
                    <a:pt x="75857" y="45161"/>
                  </a:lnTo>
                  <a:lnTo>
                    <a:pt x="14477" y="0"/>
                  </a:lnTo>
                  <a:close/>
                </a:path>
              </a:pathLst>
            </a:custGeom>
            <a:solidFill>
              <a:srgbClr val="000000"/>
            </a:solidFill>
          </p:spPr>
          <p:txBody>
            <a:bodyPr wrap="square" lIns="0" tIns="0" rIns="0" bIns="0" rtlCol="0"/>
            <a:lstStyle/>
            <a:p>
              <a:endParaRPr/>
            </a:p>
          </p:txBody>
        </p:sp>
        <p:sp>
          <p:nvSpPr>
            <p:cNvPr id="41" name="object 41"/>
            <p:cNvSpPr/>
            <p:nvPr/>
          </p:nvSpPr>
          <p:spPr>
            <a:xfrm>
              <a:off x="6984025" y="3217164"/>
              <a:ext cx="62865" cy="85725"/>
            </a:xfrm>
            <a:custGeom>
              <a:avLst/>
              <a:gdLst/>
              <a:ahLst/>
              <a:cxnLst/>
              <a:rect l="l" t="t" r="r" b="b"/>
              <a:pathLst>
                <a:path w="62865" h="85725">
                  <a:moveTo>
                    <a:pt x="62674" y="0"/>
                  </a:moveTo>
                  <a:lnTo>
                    <a:pt x="0" y="85166"/>
                  </a:lnTo>
                </a:path>
              </a:pathLst>
            </a:custGeom>
            <a:ln w="12700">
              <a:solidFill>
                <a:srgbClr val="000000"/>
              </a:solidFill>
            </a:ln>
          </p:spPr>
          <p:txBody>
            <a:bodyPr wrap="square" lIns="0" tIns="0" rIns="0" bIns="0" rtlCol="0"/>
            <a:lstStyle/>
            <a:p>
              <a:endParaRPr/>
            </a:p>
          </p:txBody>
        </p:sp>
        <p:sp>
          <p:nvSpPr>
            <p:cNvPr id="42" name="object 42"/>
            <p:cNvSpPr/>
            <p:nvPr/>
          </p:nvSpPr>
          <p:spPr>
            <a:xfrm>
              <a:off x="6946389" y="3269512"/>
              <a:ext cx="76200" cy="84455"/>
            </a:xfrm>
            <a:custGeom>
              <a:avLst/>
              <a:gdLst/>
              <a:ahLst/>
              <a:cxnLst/>
              <a:rect l="l" t="t" r="r" b="b"/>
              <a:pathLst>
                <a:path w="76200" h="84454">
                  <a:moveTo>
                    <a:pt x="14477" y="0"/>
                  </a:moveTo>
                  <a:lnTo>
                    <a:pt x="0" y="83959"/>
                  </a:lnTo>
                  <a:lnTo>
                    <a:pt x="75857" y="45161"/>
                  </a:lnTo>
                  <a:lnTo>
                    <a:pt x="14477" y="0"/>
                  </a:lnTo>
                  <a:close/>
                </a:path>
              </a:pathLst>
            </a:custGeom>
            <a:solidFill>
              <a:srgbClr val="000000"/>
            </a:solidFill>
          </p:spPr>
          <p:txBody>
            <a:bodyPr wrap="square" lIns="0" tIns="0" rIns="0" bIns="0" rtlCol="0"/>
            <a:lstStyle/>
            <a:p>
              <a:endParaRPr/>
            </a:p>
          </p:txBody>
        </p:sp>
        <p:sp>
          <p:nvSpPr>
            <p:cNvPr id="43" name="object 43"/>
            <p:cNvSpPr/>
            <p:nvPr/>
          </p:nvSpPr>
          <p:spPr>
            <a:xfrm>
              <a:off x="7168895" y="3226308"/>
              <a:ext cx="48895" cy="81915"/>
            </a:xfrm>
            <a:custGeom>
              <a:avLst/>
              <a:gdLst/>
              <a:ahLst/>
              <a:cxnLst/>
              <a:rect l="l" t="t" r="r" b="b"/>
              <a:pathLst>
                <a:path w="48895" h="81914">
                  <a:moveTo>
                    <a:pt x="0" y="0"/>
                  </a:moveTo>
                  <a:lnTo>
                    <a:pt x="48272" y="81648"/>
                  </a:lnTo>
                </a:path>
              </a:pathLst>
            </a:custGeom>
            <a:ln w="12700">
              <a:solidFill>
                <a:srgbClr val="000000"/>
              </a:solidFill>
            </a:ln>
          </p:spPr>
          <p:txBody>
            <a:bodyPr wrap="square" lIns="0" tIns="0" rIns="0" bIns="0" rtlCol="0"/>
            <a:lstStyle/>
            <a:p>
              <a:endParaRPr/>
            </a:p>
          </p:txBody>
        </p:sp>
        <p:sp>
          <p:nvSpPr>
            <p:cNvPr id="44" name="object 44"/>
            <p:cNvSpPr/>
            <p:nvPr/>
          </p:nvSpPr>
          <p:spPr>
            <a:xfrm>
              <a:off x="7177909" y="3277627"/>
              <a:ext cx="71755" cy="85090"/>
            </a:xfrm>
            <a:custGeom>
              <a:avLst/>
              <a:gdLst/>
              <a:ahLst/>
              <a:cxnLst/>
              <a:rect l="l" t="t" r="r" b="b"/>
              <a:pathLst>
                <a:path w="71754" h="85089">
                  <a:moveTo>
                    <a:pt x="65595" y="0"/>
                  </a:moveTo>
                  <a:lnTo>
                    <a:pt x="0" y="38773"/>
                  </a:lnTo>
                  <a:lnTo>
                    <a:pt x="71577" y="84988"/>
                  </a:lnTo>
                  <a:lnTo>
                    <a:pt x="65595" y="0"/>
                  </a:lnTo>
                  <a:close/>
                </a:path>
              </a:pathLst>
            </a:custGeom>
            <a:solidFill>
              <a:srgbClr val="000000"/>
            </a:solidFill>
          </p:spPr>
          <p:txBody>
            <a:bodyPr wrap="square" lIns="0" tIns="0" rIns="0" bIns="0" rtlCol="0"/>
            <a:lstStyle/>
            <a:p>
              <a:endParaRPr/>
            </a:p>
          </p:txBody>
        </p:sp>
        <p:sp>
          <p:nvSpPr>
            <p:cNvPr id="45" name="object 45"/>
            <p:cNvSpPr/>
            <p:nvPr/>
          </p:nvSpPr>
          <p:spPr>
            <a:xfrm>
              <a:off x="7885446" y="3232404"/>
              <a:ext cx="40005" cy="81915"/>
            </a:xfrm>
            <a:custGeom>
              <a:avLst/>
              <a:gdLst/>
              <a:ahLst/>
              <a:cxnLst/>
              <a:rect l="l" t="t" r="r" b="b"/>
              <a:pathLst>
                <a:path w="40004" h="81914">
                  <a:moveTo>
                    <a:pt x="39484" y="0"/>
                  </a:moveTo>
                  <a:lnTo>
                    <a:pt x="0" y="81419"/>
                  </a:lnTo>
                </a:path>
              </a:pathLst>
            </a:custGeom>
            <a:ln w="12700">
              <a:solidFill>
                <a:srgbClr val="000000"/>
              </a:solidFill>
            </a:ln>
          </p:spPr>
          <p:txBody>
            <a:bodyPr wrap="square" lIns="0" tIns="0" rIns="0" bIns="0" rtlCol="0"/>
            <a:lstStyle/>
            <a:p>
              <a:endParaRPr/>
            </a:p>
          </p:txBody>
        </p:sp>
        <p:sp>
          <p:nvSpPr>
            <p:cNvPr id="46" name="object 46"/>
            <p:cNvSpPr/>
            <p:nvPr/>
          </p:nvSpPr>
          <p:spPr>
            <a:xfrm>
              <a:off x="7856705" y="3285769"/>
              <a:ext cx="68580" cy="85725"/>
            </a:xfrm>
            <a:custGeom>
              <a:avLst/>
              <a:gdLst/>
              <a:ahLst/>
              <a:cxnLst/>
              <a:rect l="l" t="t" r="r" b="b"/>
              <a:pathLst>
                <a:path w="68579" h="85725">
                  <a:moveTo>
                    <a:pt x="0" y="0"/>
                  </a:moveTo>
                  <a:lnTo>
                    <a:pt x="1041" y="85191"/>
                  </a:lnTo>
                  <a:lnTo>
                    <a:pt x="68567" y="33248"/>
                  </a:lnTo>
                  <a:lnTo>
                    <a:pt x="0" y="0"/>
                  </a:lnTo>
                  <a:close/>
                </a:path>
              </a:pathLst>
            </a:custGeom>
            <a:solidFill>
              <a:srgbClr val="000000"/>
            </a:solidFill>
          </p:spPr>
          <p:txBody>
            <a:bodyPr wrap="square" lIns="0" tIns="0" rIns="0" bIns="0" rtlCol="0"/>
            <a:lstStyle/>
            <a:p>
              <a:endParaRPr/>
            </a:p>
          </p:txBody>
        </p:sp>
        <p:sp>
          <p:nvSpPr>
            <p:cNvPr id="47" name="object 47"/>
            <p:cNvSpPr/>
            <p:nvPr/>
          </p:nvSpPr>
          <p:spPr>
            <a:xfrm>
              <a:off x="6656576" y="3645408"/>
              <a:ext cx="70485" cy="100965"/>
            </a:xfrm>
            <a:custGeom>
              <a:avLst/>
              <a:gdLst/>
              <a:ahLst/>
              <a:cxnLst/>
              <a:rect l="l" t="t" r="r" b="b"/>
              <a:pathLst>
                <a:path w="70484" h="100964">
                  <a:moveTo>
                    <a:pt x="70091" y="0"/>
                  </a:moveTo>
                  <a:lnTo>
                    <a:pt x="0" y="100520"/>
                  </a:lnTo>
                </a:path>
              </a:pathLst>
            </a:custGeom>
            <a:ln w="12700">
              <a:solidFill>
                <a:srgbClr val="000000"/>
              </a:solidFill>
            </a:ln>
          </p:spPr>
          <p:txBody>
            <a:bodyPr wrap="square" lIns="0" tIns="0" rIns="0" bIns="0" rtlCol="0"/>
            <a:lstStyle/>
            <a:p>
              <a:endParaRPr/>
            </a:p>
          </p:txBody>
        </p:sp>
        <p:sp>
          <p:nvSpPr>
            <p:cNvPr id="48" name="object 48"/>
            <p:cNvSpPr/>
            <p:nvPr/>
          </p:nvSpPr>
          <p:spPr>
            <a:xfrm>
              <a:off x="6620252" y="3713717"/>
              <a:ext cx="74930" cy="84455"/>
            </a:xfrm>
            <a:custGeom>
              <a:avLst/>
              <a:gdLst/>
              <a:ahLst/>
              <a:cxnLst/>
              <a:rect l="l" t="t" r="r" b="b"/>
              <a:pathLst>
                <a:path w="74929" h="84454">
                  <a:moveTo>
                    <a:pt x="12331" y="0"/>
                  </a:moveTo>
                  <a:lnTo>
                    <a:pt x="0" y="84302"/>
                  </a:lnTo>
                  <a:lnTo>
                    <a:pt x="74841" y="43586"/>
                  </a:lnTo>
                  <a:lnTo>
                    <a:pt x="12331" y="0"/>
                  </a:lnTo>
                  <a:close/>
                </a:path>
              </a:pathLst>
            </a:custGeom>
            <a:solidFill>
              <a:srgbClr val="000000"/>
            </a:solidFill>
          </p:spPr>
          <p:txBody>
            <a:bodyPr wrap="square" lIns="0" tIns="0" rIns="0" bIns="0" rtlCol="0"/>
            <a:lstStyle/>
            <a:p>
              <a:endParaRPr/>
            </a:p>
          </p:txBody>
        </p:sp>
        <p:sp>
          <p:nvSpPr>
            <p:cNvPr id="49" name="object 49"/>
            <p:cNvSpPr/>
            <p:nvPr/>
          </p:nvSpPr>
          <p:spPr>
            <a:xfrm>
              <a:off x="6865619" y="3651504"/>
              <a:ext cx="46990" cy="74295"/>
            </a:xfrm>
            <a:custGeom>
              <a:avLst/>
              <a:gdLst/>
              <a:ahLst/>
              <a:cxnLst/>
              <a:rect l="l" t="t" r="r" b="b"/>
              <a:pathLst>
                <a:path w="46990" h="74295">
                  <a:moveTo>
                    <a:pt x="0" y="0"/>
                  </a:moveTo>
                  <a:lnTo>
                    <a:pt x="46494" y="74028"/>
                  </a:lnTo>
                </a:path>
              </a:pathLst>
            </a:custGeom>
            <a:ln w="12700">
              <a:solidFill>
                <a:srgbClr val="000000"/>
              </a:solidFill>
            </a:ln>
          </p:spPr>
          <p:txBody>
            <a:bodyPr wrap="square" lIns="0" tIns="0" rIns="0" bIns="0" rtlCol="0"/>
            <a:lstStyle/>
            <a:p>
              <a:endParaRPr/>
            </a:p>
          </p:txBody>
        </p:sp>
        <p:sp>
          <p:nvSpPr>
            <p:cNvPr id="50" name="object 50"/>
            <p:cNvSpPr/>
            <p:nvPr/>
          </p:nvSpPr>
          <p:spPr>
            <a:xfrm>
              <a:off x="6873096" y="3694506"/>
              <a:ext cx="73025" cy="85090"/>
            </a:xfrm>
            <a:custGeom>
              <a:avLst/>
              <a:gdLst/>
              <a:ahLst/>
              <a:cxnLst/>
              <a:rect l="l" t="t" r="r" b="b"/>
              <a:pathLst>
                <a:path w="73025" h="85089">
                  <a:moveTo>
                    <a:pt x="64528" y="0"/>
                  </a:moveTo>
                  <a:lnTo>
                    <a:pt x="0" y="40525"/>
                  </a:lnTo>
                  <a:lnTo>
                    <a:pt x="72796" y="84797"/>
                  </a:lnTo>
                  <a:lnTo>
                    <a:pt x="64528" y="0"/>
                  </a:lnTo>
                  <a:close/>
                </a:path>
              </a:pathLst>
            </a:custGeom>
            <a:solidFill>
              <a:srgbClr val="000000"/>
            </a:solidFill>
          </p:spPr>
          <p:txBody>
            <a:bodyPr wrap="square" lIns="0" tIns="0" rIns="0" bIns="0" rtlCol="0"/>
            <a:lstStyle/>
            <a:p>
              <a:endParaRPr/>
            </a:p>
          </p:txBody>
        </p:sp>
        <p:sp>
          <p:nvSpPr>
            <p:cNvPr id="51" name="object 51"/>
            <p:cNvSpPr/>
            <p:nvPr/>
          </p:nvSpPr>
          <p:spPr>
            <a:xfrm>
              <a:off x="7206184" y="3656076"/>
              <a:ext cx="44450" cy="73660"/>
            </a:xfrm>
            <a:custGeom>
              <a:avLst/>
              <a:gdLst/>
              <a:ahLst/>
              <a:cxnLst/>
              <a:rect l="l" t="t" r="r" b="b"/>
              <a:pathLst>
                <a:path w="44450" h="73660">
                  <a:moveTo>
                    <a:pt x="44119" y="0"/>
                  </a:moveTo>
                  <a:lnTo>
                    <a:pt x="0" y="73367"/>
                  </a:lnTo>
                </a:path>
              </a:pathLst>
            </a:custGeom>
            <a:ln w="12700">
              <a:solidFill>
                <a:srgbClr val="000000"/>
              </a:solidFill>
            </a:ln>
          </p:spPr>
          <p:txBody>
            <a:bodyPr wrap="square" lIns="0" tIns="0" rIns="0" bIns="0" rtlCol="0"/>
            <a:lstStyle/>
            <a:p>
              <a:endParaRPr/>
            </a:p>
          </p:txBody>
        </p:sp>
        <p:sp>
          <p:nvSpPr>
            <p:cNvPr id="52" name="object 52"/>
            <p:cNvSpPr/>
            <p:nvPr/>
          </p:nvSpPr>
          <p:spPr>
            <a:xfrm>
              <a:off x="7173471" y="3698933"/>
              <a:ext cx="72390" cy="85090"/>
            </a:xfrm>
            <a:custGeom>
              <a:avLst/>
              <a:gdLst/>
              <a:ahLst/>
              <a:cxnLst/>
              <a:rect l="l" t="t" r="r" b="b"/>
              <a:pathLst>
                <a:path w="72390" h="85089">
                  <a:moveTo>
                    <a:pt x="6603" y="0"/>
                  </a:moveTo>
                  <a:lnTo>
                    <a:pt x="0" y="84937"/>
                  </a:lnTo>
                  <a:lnTo>
                    <a:pt x="71907" y="39255"/>
                  </a:lnTo>
                  <a:lnTo>
                    <a:pt x="6603" y="0"/>
                  </a:lnTo>
                  <a:close/>
                </a:path>
              </a:pathLst>
            </a:custGeom>
            <a:solidFill>
              <a:srgbClr val="000000"/>
            </a:solidFill>
          </p:spPr>
          <p:txBody>
            <a:bodyPr wrap="square" lIns="0" tIns="0" rIns="0" bIns="0" rtlCol="0"/>
            <a:lstStyle/>
            <a:p>
              <a:endParaRPr/>
            </a:p>
          </p:txBody>
        </p:sp>
        <p:sp>
          <p:nvSpPr>
            <p:cNvPr id="53" name="object 53"/>
            <p:cNvSpPr/>
            <p:nvPr/>
          </p:nvSpPr>
          <p:spPr>
            <a:xfrm>
              <a:off x="7348727" y="3668268"/>
              <a:ext cx="46355" cy="66675"/>
            </a:xfrm>
            <a:custGeom>
              <a:avLst/>
              <a:gdLst/>
              <a:ahLst/>
              <a:cxnLst/>
              <a:rect l="l" t="t" r="r" b="b"/>
              <a:pathLst>
                <a:path w="46354" h="66675">
                  <a:moveTo>
                    <a:pt x="0" y="0"/>
                  </a:moveTo>
                  <a:lnTo>
                    <a:pt x="46062" y="66128"/>
                  </a:lnTo>
                </a:path>
              </a:pathLst>
            </a:custGeom>
            <a:ln w="12700">
              <a:solidFill>
                <a:srgbClr val="000000"/>
              </a:solidFill>
            </a:ln>
          </p:spPr>
          <p:txBody>
            <a:bodyPr wrap="square" lIns="0" tIns="0" rIns="0" bIns="0" rtlCol="0"/>
            <a:lstStyle/>
            <a:p>
              <a:endParaRPr/>
            </a:p>
          </p:txBody>
        </p:sp>
        <p:sp>
          <p:nvSpPr>
            <p:cNvPr id="54" name="object 54"/>
            <p:cNvSpPr/>
            <p:nvPr/>
          </p:nvSpPr>
          <p:spPr>
            <a:xfrm>
              <a:off x="7356264" y="3702198"/>
              <a:ext cx="74930" cy="84455"/>
            </a:xfrm>
            <a:custGeom>
              <a:avLst/>
              <a:gdLst/>
              <a:ahLst/>
              <a:cxnLst/>
              <a:rect l="l" t="t" r="r" b="b"/>
              <a:pathLst>
                <a:path w="74929" h="84454">
                  <a:moveTo>
                    <a:pt x="62534" y="0"/>
                  </a:moveTo>
                  <a:lnTo>
                    <a:pt x="0" y="43548"/>
                  </a:lnTo>
                  <a:lnTo>
                    <a:pt x="74815" y="84302"/>
                  </a:lnTo>
                  <a:lnTo>
                    <a:pt x="62534" y="0"/>
                  </a:lnTo>
                  <a:close/>
                </a:path>
              </a:pathLst>
            </a:custGeom>
            <a:solidFill>
              <a:srgbClr val="000000"/>
            </a:solidFill>
          </p:spPr>
          <p:txBody>
            <a:bodyPr wrap="square" lIns="0" tIns="0" rIns="0" bIns="0" rtlCol="0"/>
            <a:lstStyle/>
            <a:p>
              <a:endParaRPr/>
            </a:p>
          </p:txBody>
        </p:sp>
        <p:pic>
          <p:nvPicPr>
            <p:cNvPr id="55" name="object 55"/>
            <p:cNvPicPr/>
            <p:nvPr/>
          </p:nvPicPr>
          <p:blipFill>
            <a:blip r:embed="rId13" cstate="print"/>
            <a:stretch>
              <a:fillRect/>
            </a:stretch>
          </p:blipFill>
          <p:spPr>
            <a:xfrm>
              <a:off x="7600061" y="3828161"/>
              <a:ext cx="213614" cy="212089"/>
            </a:xfrm>
            <a:prstGeom prst="rect">
              <a:avLst/>
            </a:prstGeom>
          </p:spPr>
        </p:pic>
        <p:sp>
          <p:nvSpPr>
            <p:cNvPr id="56" name="object 56"/>
            <p:cNvSpPr/>
            <p:nvPr/>
          </p:nvSpPr>
          <p:spPr>
            <a:xfrm>
              <a:off x="7749161" y="3657600"/>
              <a:ext cx="37465" cy="69215"/>
            </a:xfrm>
            <a:custGeom>
              <a:avLst/>
              <a:gdLst/>
              <a:ahLst/>
              <a:cxnLst/>
              <a:rect l="l" t="t" r="r" b="b"/>
              <a:pathLst>
                <a:path w="37465" h="69214">
                  <a:moveTo>
                    <a:pt x="37083" y="0"/>
                  </a:moveTo>
                  <a:lnTo>
                    <a:pt x="0" y="68859"/>
                  </a:lnTo>
                </a:path>
              </a:pathLst>
            </a:custGeom>
            <a:ln w="12700">
              <a:solidFill>
                <a:srgbClr val="000000"/>
              </a:solidFill>
            </a:ln>
          </p:spPr>
          <p:txBody>
            <a:bodyPr wrap="square" lIns="0" tIns="0" rIns="0" bIns="0" rtlCol="0"/>
            <a:lstStyle/>
            <a:p>
              <a:endParaRPr/>
            </a:p>
          </p:txBody>
        </p:sp>
        <p:sp>
          <p:nvSpPr>
            <p:cNvPr id="57" name="object 57"/>
            <p:cNvSpPr/>
            <p:nvPr/>
          </p:nvSpPr>
          <p:spPr>
            <a:xfrm>
              <a:off x="7719058" y="3697215"/>
              <a:ext cx="69850" cy="85725"/>
            </a:xfrm>
            <a:custGeom>
              <a:avLst/>
              <a:gdLst/>
              <a:ahLst/>
              <a:cxnLst/>
              <a:rect l="l" t="t" r="r" b="b"/>
              <a:pathLst>
                <a:path w="69850" h="85725">
                  <a:moveTo>
                    <a:pt x="2578" y="0"/>
                  </a:moveTo>
                  <a:lnTo>
                    <a:pt x="0" y="85153"/>
                  </a:lnTo>
                  <a:lnTo>
                    <a:pt x="69672" y="36118"/>
                  </a:lnTo>
                  <a:lnTo>
                    <a:pt x="2578" y="0"/>
                  </a:lnTo>
                  <a:close/>
                </a:path>
              </a:pathLst>
            </a:custGeom>
            <a:solidFill>
              <a:srgbClr val="000000"/>
            </a:solidFill>
          </p:spPr>
          <p:txBody>
            <a:bodyPr wrap="square" lIns="0" tIns="0" rIns="0" bIns="0" rtlCol="0"/>
            <a:lstStyle/>
            <a:p>
              <a:endParaRPr/>
            </a:p>
          </p:txBody>
        </p:sp>
        <p:sp>
          <p:nvSpPr>
            <p:cNvPr id="58" name="object 58"/>
            <p:cNvSpPr/>
            <p:nvPr/>
          </p:nvSpPr>
          <p:spPr>
            <a:xfrm>
              <a:off x="7900415" y="3649980"/>
              <a:ext cx="48895" cy="81915"/>
            </a:xfrm>
            <a:custGeom>
              <a:avLst/>
              <a:gdLst/>
              <a:ahLst/>
              <a:cxnLst/>
              <a:rect l="l" t="t" r="r" b="b"/>
              <a:pathLst>
                <a:path w="48895" h="81914">
                  <a:moveTo>
                    <a:pt x="0" y="0"/>
                  </a:moveTo>
                  <a:lnTo>
                    <a:pt x="48272" y="81648"/>
                  </a:lnTo>
                </a:path>
              </a:pathLst>
            </a:custGeom>
            <a:ln w="12700">
              <a:solidFill>
                <a:srgbClr val="000000"/>
              </a:solidFill>
            </a:ln>
          </p:spPr>
          <p:txBody>
            <a:bodyPr wrap="square" lIns="0" tIns="0" rIns="0" bIns="0" rtlCol="0"/>
            <a:lstStyle/>
            <a:p>
              <a:endParaRPr/>
            </a:p>
          </p:txBody>
        </p:sp>
        <p:sp>
          <p:nvSpPr>
            <p:cNvPr id="59" name="object 59"/>
            <p:cNvSpPr/>
            <p:nvPr/>
          </p:nvSpPr>
          <p:spPr>
            <a:xfrm>
              <a:off x="7909429" y="3701299"/>
              <a:ext cx="71755" cy="85090"/>
            </a:xfrm>
            <a:custGeom>
              <a:avLst/>
              <a:gdLst/>
              <a:ahLst/>
              <a:cxnLst/>
              <a:rect l="l" t="t" r="r" b="b"/>
              <a:pathLst>
                <a:path w="71754" h="85089">
                  <a:moveTo>
                    <a:pt x="65595" y="0"/>
                  </a:moveTo>
                  <a:lnTo>
                    <a:pt x="0" y="38773"/>
                  </a:lnTo>
                  <a:lnTo>
                    <a:pt x="71577" y="84988"/>
                  </a:lnTo>
                  <a:lnTo>
                    <a:pt x="65595" y="0"/>
                  </a:lnTo>
                  <a:close/>
                </a:path>
              </a:pathLst>
            </a:custGeom>
            <a:solidFill>
              <a:srgbClr val="000000"/>
            </a:solidFill>
          </p:spPr>
          <p:txBody>
            <a:bodyPr wrap="square" lIns="0" tIns="0" rIns="0" bIns="0" rtlCol="0"/>
            <a:lstStyle/>
            <a:p>
              <a:endParaRPr/>
            </a:p>
          </p:txBody>
        </p:sp>
        <p:pic>
          <p:nvPicPr>
            <p:cNvPr id="60" name="object 60"/>
            <p:cNvPicPr/>
            <p:nvPr/>
          </p:nvPicPr>
          <p:blipFill>
            <a:blip r:embed="rId14" cstate="print"/>
            <a:stretch>
              <a:fillRect/>
            </a:stretch>
          </p:blipFill>
          <p:spPr>
            <a:xfrm>
              <a:off x="8235569" y="3430397"/>
              <a:ext cx="213614" cy="213614"/>
            </a:xfrm>
            <a:prstGeom prst="rect">
              <a:avLst/>
            </a:prstGeom>
          </p:spPr>
        </p:pic>
        <p:sp>
          <p:nvSpPr>
            <p:cNvPr id="61" name="object 61"/>
            <p:cNvSpPr/>
            <p:nvPr/>
          </p:nvSpPr>
          <p:spPr>
            <a:xfrm>
              <a:off x="8281037" y="3677412"/>
              <a:ext cx="37465" cy="69215"/>
            </a:xfrm>
            <a:custGeom>
              <a:avLst/>
              <a:gdLst/>
              <a:ahLst/>
              <a:cxnLst/>
              <a:rect l="l" t="t" r="r" b="b"/>
              <a:pathLst>
                <a:path w="37465" h="69214">
                  <a:moveTo>
                    <a:pt x="37083" y="0"/>
                  </a:moveTo>
                  <a:lnTo>
                    <a:pt x="0" y="68859"/>
                  </a:lnTo>
                </a:path>
              </a:pathLst>
            </a:custGeom>
            <a:ln w="12700">
              <a:solidFill>
                <a:srgbClr val="000000"/>
              </a:solidFill>
            </a:ln>
          </p:spPr>
          <p:txBody>
            <a:bodyPr wrap="square" lIns="0" tIns="0" rIns="0" bIns="0" rtlCol="0"/>
            <a:lstStyle/>
            <a:p>
              <a:endParaRPr/>
            </a:p>
          </p:txBody>
        </p:sp>
        <p:sp>
          <p:nvSpPr>
            <p:cNvPr id="62" name="object 62"/>
            <p:cNvSpPr/>
            <p:nvPr/>
          </p:nvSpPr>
          <p:spPr>
            <a:xfrm>
              <a:off x="8250934" y="3717027"/>
              <a:ext cx="69850" cy="85725"/>
            </a:xfrm>
            <a:custGeom>
              <a:avLst/>
              <a:gdLst/>
              <a:ahLst/>
              <a:cxnLst/>
              <a:rect l="l" t="t" r="r" b="b"/>
              <a:pathLst>
                <a:path w="69850" h="85725">
                  <a:moveTo>
                    <a:pt x="2578" y="0"/>
                  </a:moveTo>
                  <a:lnTo>
                    <a:pt x="0" y="85153"/>
                  </a:lnTo>
                  <a:lnTo>
                    <a:pt x="69672" y="36118"/>
                  </a:lnTo>
                  <a:lnTo>
                    <a:pt x="2578" y="0"/>
                  </a:lnTo>
                  <a:close/>
                </a:path>
              </a:pathLst>
            </a:custGeom>
            <a:solidFill>
              <a:srgbClr val="000000"/>
            </a:solidFill>
          </p:spPr>
          <p:txBody>
            <a:bodyPr wrap="square" lIns="0" tIns="0" rIns="0" bIns="0" rtlCol="0"/>
            <a:lstStyle/>
            <a:p>
              <a:endParaRPr/>
            </a:p>
          </p:txBody>
        </p:sp>
        <p:sp>
          <p:nvSpPr>
            <p:cNvPr id="63" name="object 63"/>
            <p:cNvSpPr/>
            <p:nvPr/>
          </p:nvSpPr>
          <p:spPr>
            <a:xfrm>
              <a:off x="8432291" y="3669792"/>
              <a:ext cx="48895" cy="81915"/>
            </a:xfrm>
            <a:custGeom>
              <a:avLst/>
              <a:gdLst/>
              <a:ahLst/>
              <a:cxnLst/>
              <a:rect l="l" t="t" r="r" b="b"/>
              <a:pathLst>
                <a:path w="48895" h="81914">
                  <a:moveTo>
                    <a:pt x="0" y="0"/>
                  </a:moveTo>
                  <a:lnTo>
                    <a:pt x="48272" y="81648"/>
                  </a:lnTo>
                </a:path>
              </a:pathLst>
            </a:custGeom>
            <a:ln w="12700">
              <a:solidFill>
                <a:srgbClr val="000000"/>
              </a:solidFill>
            </a:ln>
          </p:spPr>
          <p:txBody>
            <a:bodyPr wrap="square" lIns="0" tIns="0" rIns="0" bIns="0" rtlCol="0"/>
            <a:lstStyle/>
            <a:p>
              <a:endParaRPr/>
            </a:p>
          </p:txBody>
        </p:sp>
        <p:sp>
          <p:nvSpPr>
            <p:cNvPr id="64" name="object 64"/>
            <p:cNvSpPr/>
            <p:nvPr/>
          </p:nvSpPr>
          <p:spPr>
            <a:xfrm>
              <a:off x="8441305" y="3721111"/>
              <a:ext cx="71755" cy="85090"/>
            </a:xfrm>
            <a:custGeom>
              <a:avLst/>
              <a:gdLst/>
              <a:ahLst/>
              <a:cxnLst/>
              <a:rect l="l" t="t" r="r" b="b"/>
              <a:pathLst>
                <a:path w="71754" h="85089">
                  <a:moveTo>
                    <a:pt x="65595" y="0"/>
                  </a:moveTo>
                  <a:lnTo>
                    <a:pt x="0" y="38773"/>
                  </a:lnTo>
                  <a:lnTo>
                    <a:pt x="71577" y="84988"/>
                  </a:lnTo>
                  <a:lnTo>
                    <a:pt x="65595" y="0"/>
                  </a:lnTo>
                  <a:close/>
                </a:path>
              </a:pathLst>
            </a:custGeom>
            <a:solidFill>
              <a:srgbClr val="000000"/>
            </a:solidFill>
          </p:spPr>
          <p:txBody>
            <a:bodyPr wrap="square" lIns="0" tIns="0" rIns="0" bIns="0" rtlCol="0"/>
            <a:lstStyle/>
            <a:p>
              <a:endParaRPr/>
            </a:p>
          </p:txBody>
        </p:sp>
        <p:pic>
          <p:nvPicPr>
            <p:cNvPr id="65" name="object 65"/>
            <p:cNvPicPr/>
            <p:nvPr/>
          </p:nvPicPr>
          <p:blipFill>
            <a:blip r:embed="rId15" cstate="print"/>
            <a:stretch>
              <a:fillRect/>
            </a:stretch>
          </p:blipFill>
          <p:spPr>
            <a:xfrm>
              <a:off x="6476872" y="3838829"/>
              <a:ext cx="212090" cy="212089"/>
            </a:xfrm>
            <a:prstGeom prst="rect">
              <a:avLst/>
            </a:prstGeom>
          </p:spPr>
        </p:pic>
        <p:pic>
          <p:nvPicPr>
            <p:cNvPr id="66" name="object 66"/>
            <p:cNvPicPr/>
            <p:nvPr/>
          </p:nvPicPr>
          <p:blipFill>
            <a:blip r:embed="rId16" cstate="print"/>
            <a:stretch>
              <a:fillRect/>
            </a:stretch>
          </p:blipFill>
          <p:spPr>
            <a:xfrm>
              <a:off x="7331836" y="3822065"/>
              <a:ext cx="213614" cy="212089"/>
            </a:xfrm>
            <a:prstGeom prst="rect">
              <a:avLst/>
            </a:prstGeom>
          </p:spPr>
        </p:pic>
        <p:sp>
          <p:nvSpPr>
            <p:cNvPr id="67" name="object 67"/>
            <p:cNvSpPr/>
            <p:nvPr/>
          </p:nvSpPr>
          <p:spPr>
            <a:xfrm>
              <a:off x="6382511" y="3713988"/>
              <a:ext cx="2403475" cy="414655"/>
            </a:xfrm>
            <a:custGeom>
              <a:avLst/>
              <a:gdLst/>
              <a:ahLst/>
              <a:cxnLst/>
              <a:rect l="l" t="t" r="r" b="b"/>
              <a:pathLst>
                <a:path w="2403475" h="414654">
                  <a:moveTo>
                    <a:pt x="0" y="69087"/>
                  </a:moveTo>
                  <a:lnTo>
                    <a:pt x="5430" y="42198"/>
                  </a:lnTo>
                  <a:lnTo>
                    <a:pt x="20237" y="20237"/>
                  </a:lnTo>
                  <a:lnTo>
                    <a:pt x="42198" y="5430"/>
                  </a:lnTo>
                  <a:lnTo>
                    <a:pt x="69088" y="0"/>
                  </a:lnTo>
                  <a:lnTo>
                    <a:pt x="2334260" y="0"/>
                  </a:lnTo>
                  <a:lnTo>
                    <a:pt x="2361149" y="5430"/>
                  </a:lnTo>
                  <a:lnTo>
                    <a:pt x="2383110" y="20237"/>
                  </a:lnTo>
                  <a:lnTo>
                    <a:pt x="2397917" y="42198"/>
                  </a:lnTo>
                  <a:lnTo>
                    <a:pt x="2403348" y="69087"/>
                  </a:lnTo>
                  <a:lnTo>
                    <a:pt x="2403348" y="345440"/>
                  </a:lnTo>
                  <a:lnTo>
                    <a:pt x="2397917" y="372329"/>
                  </a:lnTo>
                  <a:lnTo>
                    <a:pt x="2383110" y="394290"/>
                  </a:lnTo>
                  <a:lnTo>
                    <a:pt x="2361149" y="409097"/>
                  </a:lnTo>
                  <a:lnTo>
                    <a:pt x="2334260" y="414528"/>
                  </a:lnTo>
                  <a:lnTo>
                    <a:pt x="69088" y="414528"/>
                  </a:lnTo>
                  <a:lnTo>
                    <a:pt x="42198" y="409097"/>
                  </a:lnTo>
                  <a:lnTo>
                    <a:pt x="20237" y="394290"/>
                  </a:lnTo>
                  <a:lnTo>
                    <a:pt x="5430" y="372329"/>
                  </a:lnTo>
                  <a:lnTo>
                    <a:pt x="0" y="345440"/>
                  </a:lnTo>
                  <a:lnTo>
                    <a:pt x="0" y="69087"/>
                  </a:lnTo>
                  <a:close/>
                </a:path>
              </a:pathLst>
            </a:custGeom>
            <a:ln w="12700">
              <a:solidFill>
                <a:srgbClr val="BB9304"/>
              </a:solidFill>
              <a:prstDash val="sysDash"/>
            </a:ln>
          </p:spPr>
          <p:txBody>
            <a:bodyPr wrap="square" lIns="0" tIns="0" rIns="0" bIns="0" rtlCol="0"/>
            <a:lstStyle/>
            <a:p>
              <a:endParaRPr/>
            </a:p>
          </p:txBody>
        </p:sp>
        <p:pic>
          <p:nvPicPr>
            <p:cNvPr id="68" name="object 68"/>
            <p:cNvPicPr/>
            <p:nvPr/>
          </p:nvPicPr>
          <p:blipFill>
            <a:blip r:embed="rId17" cstate="print"/>
            <a:stretch>
              <a:fillRect/>
            </a:stretch>
          </p:blipFill>
          <p:spPr>
            <a:xfrm>
              <a:off x="8813291" y="3860292"/>
              <a:ext cx="243840" cy="147827"/>
            </a:xfrm>
            <a:prstGeom prst="rect">
              <a:avLst/>
            </a:prstGeom>
          </p:spPr>
        </p:pic>
        <p:sp>
          <p:nvSpPr>
            <p:cNvPr id="69" name="object 69"/>
            <p:cNvSpPr/>
            <p:nvPr/>
          </p:nvSpPr>
          <p:spPr>
            <a:xfrm>
              <a:off x="8813291" y="3860292"/>
              <a:ext cx="243840" cy="147955"/>
            </a:xfrm>
            <a:custGeom>
              <a:avLst/>
              <a:gdLst/>
              <a:ahLst/>
              <a:cxnLst/>
              <a:rect l="l" t="t" r="r" b="b"/>
              <a:pathLst>
                <a:path w="243840" h="147954">
                  <a:moveTo>
                    <a:pt x="0" y="36956"/>
                  </a:moveTo>
                  <a:lnTo>
                    <a:pt x="169926" y="36956"/>
                  </a:lnTo>
                  <a:lnTo>
                    <a:pt x="169926" y="0"/>
                  </a:lnTo>
                  <a:lnTo>
                    <a:pt x="243840" y="73913"/>
                  </a:lnTo>
                  <a:lnTo>
                    <a:pt x="169926" y="147827"/>
                  </a:lnTo>
                  <a:lnTo>
                    <a:pt x="169926" y="110870"/>
                  </a:lnTo>
                  <a:lnTo>
                    <a:pt x="0" y="110870"/>
                  </a:lnTo>
                  <a:lnTo>
                    <a:pt x="0" y="36956"/>
                  </a:lnTo>
                  <a:close/>
                </a:path>
              </a:pathLst>
            </a:custGeom>
            <a:ln w="12700">
              <a:solidFill>
                <a:srgbClr val="BB9304"/>
              </a:solidFill>
            </a:ln>
          </p:spPr>
          <p:txBody>
            <a:bodyPr wrap="square" lIns="0" tIns="0" rIns="0" bIns="0" rtlCol="0"/>
            <a:lstStyle/>
            <a:p>
              <a:endParaRPr/>
            </a:p>
          </p:txBody>
        </p:sp>
        <p:sp>
          <p:nvSpPr>
            <p:cNvPr id="70" name="object 70"/>
            <p:cNvSpPr/>
            <p:nvPr/>
          </p:nvSpPr>
          <p:spPr>
            <a:xfrm>
              <a:off x="6541366" y="2412980"/>
              <a:ext cx="869315" cy="955040"/>
            </a:xfrm>
            <a:custGeom>
              <a:avLst/>
              <a:gdLst/>
              <a:ahLst/>
              <a:cxnLst/>
              <a:rect l="l" t="t" r="r" b="b"/>
              <a:pathLst>
                <a:path w="869315" h="955039">
                  <a:moveTo>
                    <a:pt x="182692" y="954472"/>
                  </a:moveTo>
                  <a:lnTo>
                    <a:pt x="148002" y="917508"/>
                  </a:lnTo>
                  <a:lnTo>
                    <a:pt x="116936" y="878609"/>
                  </a:lnTo>
                  <a:lnTo>
                    <a:pt x="89504" y="838015"/>
                  </a:lnTo>
                  <a:lnTo>
                    <a:pt x="65715" y="795967"/>
                  </a:lnTo>
                  <a:lnTo>
                    <a:pt x="45579" y="752704"/>
                  </a:lnTo>
                  <a:lnTo>
                    <a:pt x="29104" y="708467"/>
                  </a:lnTo>
                  <a:lnTo>
                    <a:pt x="16299" y="663497"/>
                  </a:lnTo>
                  <a:lnTo>
                    <a:pt x="7174" y="618033"/>
                  </a:lnTo>
                  <a:lnTo>
                    <a:pt x="1738" y="572316"/>
                  </a:lnTo>
                  <a:lnTo>
                    <a:pt x="0" y="526586"/>
                  </a:lnTo>
                  <a:lnTo>
                    <a:pt x="1968" y="481083"/>
                  </a:lnTo>
                  <a:lnTo>
                    <a:pt x="7654" y="436048"/>
                  </a:lnTo>
                  <a:lnTo>
                    <a:pt x="17064" y="391721"/>
                  </a:lnTo>
                  <a:lnTo>
                    <a:pt x="30210" y="348342"/>
                  </a:lnTo>
                  <a:lnTo>
                    <a:pt x="47099" y="306152"/>
                  </a:lnTo>
                  <a:lnTo>
                    <a:pt x="67741" y="265390"/>
                  </a:lnTo>
                  <a:lnTo>
                    <a:pt x="92145" y="226297"/>
                  </a:lnTo>
                  <a:lnTo>
                    <a:pt x="120320" y="189114"/>
                  </a:lnTo>
                  <a:lnTo>
                    <a:pt x="152276" y="154080"/>
                  </a:lnTo>
                  <a:lnTo>
                    <a:pt x="186112" y="123083"/>
                  </a:lnTo>
                  <a:lnTo>
                    <a:pt x="222108" y="95523"/>
                  </a:lnTo>
                  <a:lnTo>
                    <a:pt x="260037" y="71416"/>
                  </a:lnTo>
                  <a:lnTo>
                    <a:pt x="299677" y="50773"/>
                  </a:lnTo>
                  <a:lnTo>
                    <a:pt x="340803" y="33609"/>
                  </a:lnTo>
                  <a:lnTo>
                    <a:pt x="383192" y="19936"/>
                  </a:lnTo>
                  <a:lnTo>
                    <a:pt x="426620" y="9768"/>
                  </a:lnTo>
                  <a:lnTo>
                    <a:pt x="470862" y="3118"/>
                  </a:lnTo>
                  <a:lnTo>
                    <a:pt x="515694" y="0"/>
                  </a:lnTo>
                  <a:lnTo>
                    <a:pt x="560894" y="426"/>
                  </a:lnTo>
                  <a:lnTo>
                    <a:pt x="606236" y="4410"/>
                  </a:lnTo>
                  <a:lnTo>
                    <a:pt x="651497" y="11965"/>
                  </a:lnTo>
                  <a:lnTo>
                    <a:pt x="696453" y="23105"/>
                  </a:lnTo>
                  <a:lnTo>
                    <a:pt x="740880" y="37842"/>
                  </a:lnTo>
                  <a:lnTo>
                    <a:pt x="784553" y="56191"/>
                  </a:lnTo>
                  <a:lnTo>
                    <a:pt x="827250" y="78164"/>
                  </a:lnTo>
                  <a:lnTo>
                    <a:pt x="868746" y="103775"/>
                  </a:lnTo>
                </a:path>
              </a:pathLst>
            </a:custGeom>
            <a:ln w="12700">
              <a:solidFill>
                <a:srgbClr val="660066"/>
              </a:solidFill>
            </a:ln>
          </p:spPr>
          <p:txBody>
            <a:bodyPr wrap="square" lIns="0" tIns="0" rIns="0" bIns="0" rtlCol="0"/>
            <a:lstStyle/>
            <a:p>
              <a:endParaRPr/>
            </a:p>
          </p:txBody>
        </p:sp>
        <p:sp>
          <p:nvSpPr>
            <p:cNvPr id="71" name="object 71"/>
            <p:cNvSpPr/>
            <p:nvPr/>
          </p:nvSpPr>
          <p:spPr>
            <a:xfrm>
              <a:off x="7322303" y="2437085"/>
              <a:ext cx="88265" cy="80010"/>
            </a:xfrm>
            <a:custGeom>
              <a:avLst/>
              <a:gdLst/>
              <a:ahLst/>
              <a:cxnLst/>
              <a:rect l="l" t="t" r="r" b="b"/>
              <a:pathLst>
                <a:path w="88265" h="80010">
                  <a:moveTo>
                    <a:pt x="50317" y="0"/>
                  </a:moveTo>
                  <a:lnTo>
                    <a:pt x="87972" y="79781"/>
                  </a:lnTo>
                  <a:lnTo>
                    <a:pt x="0" y="73291"/>
                  </a:lnTo>
                </a:path>
              </a:pathLst>
            </a:custGeom>
            <a:ln w="12699">
              <a:solidFill>
                <a:srgbClr val="660066"/>
              </a:solidFill>
            </a:ln>
          </p:spPr>
          <p:txBody>
            <a:bodyPr wrap="square" lIns="0" tIns="0" rIns="0" bIns="0" rtlCol="0"/>
            <a:lstStyle/>
            <a:p>
              <a:endParaRPr/>
            </a:p>
          </p:txBody>
        </p:sp>
        <p:sp>
          <p:nvSpPr>
            <p:cNvPr id="72" name="object 72"/>
            <p:cNvSpPr/>
            <p:nvPr/>
          </p:nvSpPr>
          <p:spPr>
            <a:xfrm>
              <a:off x="6933255" y="2527893"/>
              <a:ext cx="427355" cy="442595"/>
            </a:xfrm>
            <a:custGeom>
              <a:avLst/>
              <a:gdLst/>
              <a:ahLst/>
              <a:cxnLst/>
              <a:rect l="l" t="t" r="r" b="b"/>
              <a:pathLst>
                <a:path w="427354" h="442594">
                  <a:moveTo>
                    <a:pt x="90706" y="442568"/>
                  </a:moveTo>
                  <a:lnTo>
                    <a:pt x="59649" y="402500"/>
                  </a:lnTo>
                  <a:lnTo>
                    <a:pt x="35015" y="360417"/>
                  </a:lnTo>
                  <a:lnTo>
                    <a:pt x="16838" y="317129"/>
                  </a:lnTo>
                  <a:lnTo>
                    <a:pt x="5154" y="273448"/>
                  </a:lnTo>
                  <a:lnTo>
                    <a:pt x="0" y="230186"/>
                  </a:lnTo>
                  <a:lnTo>
                    <a:pt x="1409" y="188154"/>
                  </a:lnTo>
                  <a:lnTo>
                    <a:pt x="9420" y="148163"/>
                  </a:lnTo>
                  <a:lnTo>
                    <a:pt x="24066" y="111024"/>
                  </a:lnTo>
                  <a:lnTo>
                    <a:pt x="45384" y="77550"/>
                  </a:lnTo>
                  <a:lnTo>
                    <a:pt x="73409" y="48551"/>
                  </a:lnTo>
                  <a:lnTo>
                    <a:pt x="110063" y="23982"/>
                  </a:lnTo>
                  <a:lnTo>
                    <a:pt x="151016" y="7838"/>
                  </a:lnTo>
                  <a:lnTo>
                    <a:pt x="195192" y="0"/>
                  </a:lnTo>
                  <a:lnTo>
                    <a:pt x="241515" y="343"/>
                  </a:lnTo>
                  <a:lnTo>
                    <a:pt x="288912" y="8748"/>
                  </a:lnTo>
                  <a:lnTo>
                    <a:pt x="336306" y="25093"/>
                  </a:lnTo>
                  <a:lnTo>
                    <a:pt x="382622" y="49255"/>
                  </a:lnTo>
                  <a:lnTo>
                    <a:pt x="426786" y="81114"/>
                  </a:lnTo>
                </a:path>
              </a:pathLst>
            </a:custGeom>
            <a:ln w="12700">
              <a:solidFill>
                <a:srgbClr val="660066"/>
              </a:solidFill>
            </a:ln>
          </p:spPr>
          <p:txBody>
            <a:bodyPr wrap="square" lIns="0" tIns="0" rIns="0" bIns="0" rtlCol="0"/>
            <a:lstStyle/>
            <a:p>
              <a:endParaRPr/>
            </a:p>
          </p:txBody>
        </p:sp>
        <p:sp>
          <p:nvSpPr>
            <p:cNvPr id="73" name="object 73"/>
            <p:cNvSpPr/>
            <p:nvPr/>
          </p:nvSpPr>
          <p:spPr>
            <a:xfrm>
              <a:off x="7273545" y="2525782"/>
              <a:ext cx="86995" cy="83820"/>
            </a:xfrm>
            <a:custGeom>
              <a:avLst/>
              <a:gdLst/>
              <a:ahLst/>
              <a:cxnLst/>
              <a:rect l="l" t="t" r="r" b="b"/>
              <a:pathLst>
                <a:path w="86995" h="83819">
                  <a:moveTo>
                    <a:pt x="58077" y="0"/>
                  </a:moveTo>
                  <a:lnTo>
                    <a:pt x="86740" y="83426"/>
                  </a:lnTo>
                  <a:lnTo>
                    <a:pt x="0" y="67310"/>
                  </a:lnTo>
                </a:path>
              </a:pathLst>
            </a:custGeom>
            <a:ln w="12700">
              <a:solidFill>
                <a:srgbClr val="660066"/>
              </a:solidFill>
            </a:ln>
          </p:spPr>
          <p:txBody>
            <a:bodyPr wrap="square" lIns="0" tIns="0" rIns="0" bIns="0" rtlCol="0"/>
            <a:lstStyle/>
            <a:p>
              <a:endParaRPr/>
            </a:p>
          </p:txBody>
        </p:sp>
      </p:grpSp>
      <p:pic>
        <p:nvPicPr>
          <p:cNvPr id="74" name="object 74"/>
          <p:cNvPicPr/>
          <p:nvPr/>
        </p:nvPicPr>
        <p:blipFill>
          <a:blip r:embed="rId18" cstate="print"/>
          <a:stretch>
            <a:fillRect/>
          </a:stretch>
        </p:blipFill>
        <p:spPr>
          <a:xfrm>
            <a:off x="4678553" y="5617159"/>
            <a:ext cx="2351785" cy="844730"/>
          </a:xfrm>
          <a:prstGeom prst="rect">
            <a:avLst/>
          </a:prstGeom>
        </p:spPr>
      </p:pic>
      <p:grpSp>
        <p:nvGrpSpPr>
          <p:cNvPr id="75" name="object 75"/>
          <p:cNvGrpSpPr/>
          <p:nvPr/>
        </p:nvGrpSpPr>
        <p:grpSpPr>
          <a:xfrm>
            <a:off x="7727950" y="2794761"/>
            <a:ext cx="340360" cy="375285"/>
            <a:chOff x="7727950" y="2794761"/>
            <a:chExt cx="340360" cy="375285"/>
          </a:xfrm>
        </p:grpSpPr>
        <p:pic>
          <p:nvPicPr>
            <p:cNvPr id="76" name="object 76"/>
            <p:cNvPicPr/>
            <p:nvPr/>
          </p:nvPicPr>
          <p:blipFill>
            <a:blip r:embed="rId19" cstate="print"/>
            <a:stretch>
              <a:fillRect/>
            </a:stretch>
          </p:blipFill>
          <p:spPr>
            <a:xfrm>
              <a:off x="7854569" y="2957956"/>
              <a:ext cx="213614" cy="212090"/>
            </a:xfrm>
            <a:prstGeom prst="rect">
              <a:avLst/>
            </a:prstGeom>
          </p:spPr>
        </p:pic>
        <p:sp>
          <p:nvSpPr>
            <p:cNvPr id="77" name="object 77"/>
            <p:cNvSpPr/>
            <p:nvPr/>
          </p:nvSpPr>
          <p:spPr>
            <a:xfrm>
              <a:off x="7734300" y="2801111"/>
              <a:ext cx="66040" cy="86360"/>
            </a:xfrm>
            <a:custGeom>
              <a:avLst/>
              <a:gdLst/>
              <a:ahLst/>
              <a:cxnLst/>
              <a:rect l="l" t="t" r="r" b="b"/>
              <a:pathLst>
                <a:path w="66040" h="86360">
                  <a:moveTo>
                    <a:pt x="0" y="0"/>
                  </a:moveTo>
                  <a:lnTo>
                    <a:pt x="65976" y="85940"/>
                  </a:lnTo>
                </a:path>
              </a:pathLst>
            </a:custGeom>
            <a:ln w="12700">
              <a:solidFill>
                <a:srgbClr val="000000"/>
              </a:solidFill>
            </a:ln>
          </p:spPr>
          <p:txBody>
            <a:bodyPr wrap="square" lIns="0" tIns="0" rIns="0" bIns="0" rtlCol="0"/>
            <a:lstStyle/>
            <a:p>
              <a:endParaRPr/>
            </a:p>
          </p:txBody>
        </p:sp>
        <p:sp>
          <p:nvSpPr>
            <p:cNvPr id="78" name="object 78"/>
            <p:cNvSpPr/>
            <p:nvPr/>
          </p:nvSpPr>
          <p:spPr>
            <a:xfrm>
              <a:off x="7762326" y="2853772"/>
              <a:ext cx="76835" cy="83820"/>
            </a:xfrm>
            <a:custGeom>
              <a:avLst/>
              <a:gdLst/>
              <a:ahLst/>
              <a:cxnLst/>
              <a:rect l="l" t="t" r="r" b="b"/>
              <a:pathLst>
                <a:path w="76834" h="83819">
                  <a:moveTo>
                    <a:pt x="60439" y="0"/>
                  </a:moveTo>
                  <a:lnTo>
                    <a:pt x="0" y="46405"/>
                  </a:lnTo>
                  <a:lnTo>
                    <a:pt x="76619" y="83642"/>
                  </a:lnTo>
                  <a:lnTo>
                    <a:pt x="60439" y="0"/>
                  </a:lnTo>
                  <a:close/>
                </a:path>
              </a:pathLst>
            </a:custGeom>
            <a:solidFill>
              <a:srgbClr val="000000"/>
            </a:solidFill>
          </p:spPr>
          <p:txBody>
            <a:bodyPr wrap="square" lIns="0" tIns="0" rIns="0" bIns="0" rtlCol="0"/>
            <a:lstStyle/>
            <a:p>
              <a:endParaRPr/>
            </a:p>
          </p:txBody>
        </p:sp>
      </p:grpSp>
      <p:pic>
        <p:nvPicPr>
          <p:cNvPr id="79" name="object 79"/>
          <p:cNvPicPr/>
          <p:nvPr/>
        </p:nvPicPr>
        <p:blipFill>
          <a:blip r:embed="rId20" cstate="print"/>
          <a:stretch>
            <a:fillRect/>
          </a:stretch>
        </p:blipFill>
        <p:spPr>
          <a:xfrm>
            <a:off x="2037460" y="5865748"/>
            <a:ext cx="2153666" cy="596139"/>
          </a:xfrm>
          <a:prstGeom prst="rect">
            <a:avLst/>
          </a:prstGeom>
        </p:spPr>
      </p:pic>
      <p:pic>
        <p:nvPicPr>
          <p:cNvPr id="80" name="object 80"/>
          <p:cNvPicPr/>
          <p:nvPr/>
        </p:nvPicPr>
        <p:blipFill>
          <a:blip r:embed="rId21" cstate="print"/>
          <a:stretch>
            <a:fillRect/>
          </a:stretch>
        </p:blipFill>
        <p:spPr>
          <a:xfrm>
            <a:off x="7619872" y="5460365"/>
            <a:ext cx="2318257" cy="966471"/>
          </a:xfrm>
          <a:prstGeom prst="rect">
            <a:avLst/>
          </a:prstGeom>
        </p:spPr>
      </p:pic>
      <p:grpSp>
        <p:nvGrpSpPr>
          <p:cNvPr id="81" name="object 81"/>
          <p:cNvGrpSpPr/>
          <p:nvPr/>
        </p:nvGrpSpPr>
        <p:grpSpPr>
          <a:xfrm>
            <a:off x="8102854" y="3236722"/>
            <a:ext cx="94615" cy="135255"/>
            <a:chOff x="8102854" y="3236722"/>
            <a:chExt cx="94615" cy="135255"/>
          </a:xfrm>
        </p:grpSpPr>
        <p:sp>
          <p:nvSpPr>
            <p:cNvPr id="82" name="object 82"/>
            <p:cNvSpPr/>
            <p:nvPr/>
          </p:nvSpPr>
          <p:spPr>
            <a:xfrm>
              <a:off x="8109204" y="3243072"/>
              <a:ext cx="52705" cy="76200"/>
            </a:xfrm>
            <a:custGeom>
              <a:avLst/>
              <a:gdLst/>
              <a:ahLst/>
              <a:cxnLst/>
              <a:rect l="l" t="t" r="r" b="b"/>
              <a:pathLst>
                <a:path w="52704" h="76200">
                  <a:moveTo>
                    <a:pt x="0" y="0"/>
                  </a:moveTo>
                  <a:lnTo>
                    <a:pt x="52120" y="75984"/>
                  </a:lnTo>
                </a:path>
              </a:pathLst>
            </a:custGeom>
            <a:ln w="12700">
              <a:solidFill>
                <a:srgbClr val="000000"/>
              </a:solidFill>
            </a:ln>
          </p:spPr>
          <p:txBody>
            <a:bodyPr wrap="square" lIns="0" tIns="0" rIns="0" bIns="0" rtlCol="0"/>
            <a:lstStyle/>
            <a:p>
              <a:endParaRPr/>
            </a:p>
          </p:txBody>
        </p:sp>
        <p:sp>
          <p:nvSpPr>
            <p:cNvPr id="83" name="object 83"/>
            <p:cNvSpPr/>
            <p:nvPr/>
          </p:nvSpPr>
          <p:spPr>
            <a:xfrm>
              <a:off x="8122725" y="3287025"/>
              <a:ext cx="74930" cy="84455"/>
            </a:xfrm>
            <a:custGeom>
              <a:avLst/>
              <a:gdLst/>
              <a:ahLst/>
              <a:cxnLst/>
              <a:rect l="l" t="t" r="r" b="b"/>
              <a:pathLst>
                <a:path w="74929" h="84454">
                  <a:moveTo>
                    <a:pt x="62839" y="0"/>
                  </a:moveTo>
                  <a:lnTo>
                    <a:pt x="0" y="43103"/>
                  </a:lnTo>
                  <a:lnTo>
                    <a:pt x="74523" y="84391"/>
                  </a:lnTo>
                  <a:lnTo>
                    <a:pt x="62839" y="0"/>
                  </a:lnTo>
                  <a:close/>
                </a:path>
              </a:pathLst>
            </a:custGeom>
            <a:solidFill>
              <a:srgbClr val="000000"/>
            </a:solidFill>
          </p:spPr>
          <p:txBody>
            <a:bodyPr wrap="square" lIns="0" tIns="0" rIns="0" bIns="0" rtlCol="0"/>
            <a:lstStyle/>
            <a:p>
              <a:endParaRPr/>
            </a:p>
          </p:txBody>
        </p:sp>
      </p:grpSp>
      <p:pic>
        <p:nvPicPr>
          <p:cNvPr id="84" name="object 84"/>
          <p:cNvPicPr/>
          <p:nvPr/>
        </p:nvPicPr>
        <p:blipFill>
          <a:blip r:embed="rId22" cstate="print"/>
          <a:stretch>
            <a:fillRect/>
          </a:stretch>
        </p:blipFill>
        <p:spPr>
          <a:xfrm>
            <a:off x="3291713" y="2634869"/>
            <a:ext cx="219710" cy="196850"/>
          </a:xfrm>
          <a:prstGeom prst="rect">
            <a:avLst/>
          </a:prstGeom>
        </p:spPr>
      </p:pic>
      <p:grpSp>
        <p:nvGrpSpPr>
          <p:cNvPr id="85" name="object 85"/>
          <p:cNvGrpSpPr/>
          <p:nvPr/>
        </p:nvGrpSpPr>
        <p:grpSpPr>
          <a:xfrm>
            <a:off x="3291713" y="3631691"/>
            <a:ext cx="219710" cy="353695"/>
            <a:chOff x="3291713" y="3631691"/>
            <a:chExt cx="219710" cy="353695"/>
          </a:xfrm>
        </p:grpSpPr>
        <p:pic>
          <p:nvPicPr>
            <p:cNvPr id="86" name="object 86"/>
            <p:cNvPicPr/>
            <p:nvPr/>
          </p:nvPicPr>
          <p:blipFill>
            <a:blip r:embed="rId23" cstate="print"/>
            <a:stretch>
              <a:fillRect/>
            </a:stretch>
          </p:blipFill>
          <p:spPr>
            <a:xfrm>
              <a:off x="3291713" y="3788536"/>
              <a:ext cx="219710" cy="196850"/>
            </a:xfrm>
            <a:prstGeom prst="rect">
              <a:avLst/>
            </a:prstGeom>
          </p:spPr>
        </p:pic>
        <p:sp>
          <p:nvSpPr>
            <p:cNvPr id="87" name="object 87"/>
            <p:cNvSpPr/>
            <p:nvPr/>
          </p:nvSpPr>
          <p:spPr>
            <a:xfrm>
              <a:off x="3406140" y="3631691"/>
              <a:ext cx="0" cy="65405"/>
            </a:xfrm>
            <a:custGeom>
              <a:avLst/>
              <a:gdLst/>
              <a:ahLst/>
              <a:cxnLst/>
              <a:rect l="l" t="t" r="r" b="b"/>
              <a:pathLst>
                <a:path h="65404">
                  <a:moveTo>
                    <a:pt x="0" y="0"/>
                  </a:moveTo>
                  <a:lnTo>
                    <a:pt x="0" y="64998"/>
                  </a:lnTo>
                </a:path>
              </a:pathLst>
            </a:custGeom>
            <a:ln w="12700">
              <a:solidFill>
                <a:srgbClr val="000000"/>
              </a:solidFill>
            </a:ln>
          </p:spPr>
          <p:txBody>
            <a:bodyPr wrap="square" lIns="0" tIns="0" rIns="0" bIns="0" rtlCol="0"/>
            <a:lstStyle/>
            <a:p>
              <a:endParaRPr/>
            </a:p>
          </p:txBody>
        </p:sp>
        <p:sp>
          <p:nvSpPr>
            <p:cNvPr id="88" name="object 88"/>
            <p:cNvSpPr/>
            <p:nvPr/>
          </p:nvSpPr>
          <p:spPr>
            <a:xfrm>
              <a:off x="3368043" y="3683995"/>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grpSp>
      <p:pic>
        <p:nvPicPr>
          <p:cNvPr id="89" name="object 89"/>
          <p:cNvPicPr/>
          <p:nvPr/>
        </p:nvPicPr>
        <p:blipFill>
          <a:blip r:embed="rId24" cstate="print"/>
          <a:stretch>
            <a:fillRect/>
          </a:stretch>
        </p:blipFill>
        <p:spPr>
          <a:xfrm>
            <a:off x="3296284" y="3218560"/>
            <a:ext cx="221234" cy="196850"/>
          </a:xfrm>
          <a:prstGeom prst="rect">
            <a:avLst/>
          </a:prstGeom>
        </p:spPr>
      </p:pic>
      <p:sp>
        <p:nvSpPr>
          <p:cNvPr id="90" name="object 90"/>
          <p:cNvSpPr txBox="1"/>
          <p:nvPr/>
        </p:nvSpPr>
        <p:spPr>
          <a:xfrm>
            <a:off x="3029883" y="3384674"/>
            <a:ext cx="866775" cy="193675"/>
          </a:xfrm>
          <a:prstGeom prst="rect">
            <a:avLst/>
          </a:prstGeom>
        </p:spPr>
        <p:txBody>
          <a:bodyPr vert="horz" wrap="square" lIns="0" tIns="13335" rIns="0" bIns="0" rtlCol="0">
            <a:spAutoFit/>
          </a:bodyPr>
          <a:lstStyle/>
          <a:p>
            <a:pPr marL="12700">
              <a:lnSpc>
                <a:spcPct val="100000"/>
              </a:lnSpc>
              <a:spcBef>
                <a:spcPts val="105"/>
              </a:spcBef>
            </a:pPr>
            <a:r>
              <a:rPr sz="1100" spc="-10" dirty="0">
                <a:latin typeface="メイリオ"/>
                <a:cs typeface="メイリオ"/>
              </a:rPr>
              <a:t>がん前駆細胞</a:t>
            </a:r>
            <a:endParaRPr sz="1100">
              <a:latin typeface="メイリオ"/>
              <a:cs typeface="メイリオ"/>
            </a:endParaRPr>
          </a:p>
        </p:txBody>
      </p:sp>
      <p:sp>
        <p:nvSpPr>
          <p:cNvPr id="91" name="object 91"/>
          <p:cNvSpPr txBox="1"/>
          <p:nvPr/>
        </p:nvSpPr>
        <p:spPr>
          <a:xfrm>
            <a:off x="3142750" y="3996261"/>
            <a:ext cx="586740" cy="193675"/>
          </a:xfrm>
          <a:prstGeom prst="rect">
            <a:avLst/>
          </a:prstGeom>
        </p:spPr>
        <p:txBody>
          <a:bodyPr vert="horz" wrap="square" lIns="0" tIns="12700" rIns="0" bIns="0" rtlCol="0">
            <a:spAutoFit/>
          </a:bodyPr>
          <a:lstStyle/>
          <a:p>
            <a:pPr marL="12700">
              <a:lnSpc>
                <a:spcPct val="100000"/>
              </a:lnSpc>
              <a:spcBef>
                <a:spcPts val="100"/>
              </a:spcBef>
            </a:pPr>
            <a:r>
              <a:rPr sz="1100" spc="-15" dirty="0">
                <a:latin typeface="メイリオ"/>
                <a:cs typeface="メイリオ"/>
              </a:rPr>
              <a:t>がん細胞</a:t>
            </a:r>
            <a:endParaRPr sz="1100">
              <a:latin typeface="メイリオ"/>
              <a:cs typeface="メイリオ"/>
            </a:endParaRPr>
          </a:p>
        </p:txBody>
      </p:sp>
      <p:grpSp>
        <p:nvGrpSpPr>
          <p:cNvPr id="92" name="object 92"/>
          <p:cNvGrpSpPr/>
          <p:nvPr/>
        </p:nvGrpSpPr>
        <p:grpSpPr>
          <a:xfrm>
            <a:off x="3361947" y="3043427"/>
            <a:ext cx="76200" cy="128905"/>
            <a:chOff x="3361947" y="3043427"/>
            <a:chExt cx="76200" cy="128905"/>
          </a:xfrm>
        </p:grpSpPr>
        <p:sp>
          <p:nvSpPr>
            <p:cNvPr id="93" name="object 93"/>
            <p:cNvSpPr/>
            <p:nvPr/>
          </p:nvSpPr>
          <p:spPr>
            <a:xfrm>
              <a:off x="3400044" y="3043427"/>
              <a:ext cx="0" cy="65405"/>
            </a:xfrm>
            <a:custGeom>
              <a:avLst/>
              <a:gdLst/>
              <a:ahLst/>
              <a:cxnLst/>
              <a:rect l="l" t="t" r="r" b="b"/>
              <a:pathLst>
                <a:path h="65405">
                  <a:moveTo>
                    <a:pt x="0" y="0"/>
                  </a:moveTo>
                  <a:lnTo>
                    <a:pt x="0" y="64998"/>
                  </a:lnTo>
                </a:path>
              </a:pathLst>
            </a:custGeom>
            <a:ln w="12700">
              <a:solidFill>
                <a:srgbClr val="000000"/>
              </a:solidFill>
            </a:ln>
          </p:spPr>
          <p:txBody>
            <a:bodyPr wrap="square" lIns="0" tIns="0" rIns="0" bIns="0" rtlCol="0"/>
            <a:lstStyle/>
            <a:p>
              <a:endParaRPr/>
            </a:p>
          </p:txBody>
        </p:sp>
        <p:sp>
          <p:nvSpPr>
            <p:cNvPr id="94" name="object 94"/>
            <p:cNvSpPr/>
            <p:nvPr/>
          </p:nvSpPr>
          <p:spPr>
            <a:xfrm>
              <a:off x="3361947" y="3095731"/>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grpSp>
      <p:sp>
        <p:nvSpPr>
          <p:cNvPr id="95" name="object 95"/>
          <p:cNvSpPr txBox="1"/>
          <p:nvPr/>
        </p:nvSpPr>
        <p:spPr>
          <a:xfrm>
            <a:off x="2988786" y="6517002"/>
            <a:ext cx="567055" cy="280035"/>
          </a:xfrm>
          <a:prstGeom prst="rect">
            <a:avLst/>
          </a:prstGeom>
        </p:spPr>
        <p:txBody>
          <a:bodyPr vert="horz" wrap="square" lIns="0" tIns="14604" rIns="0" bIns="0" rtlCol="0">
            <a:spAutoFit/>
          </a:bodyPr>
          <a:lstStyle/>
          <a:p>
            <a:pPr marL="12700">
              <a:lnSpc>
                <a:spcPct val="100000"/>
              </a:lnSpc>
              <a:spcBef>
                <a:spcPts val="114"/>
              </a:spcBef>
            </a:pPr>
            <a:r>
              <a:rPr sz="1650" dirty="0">
                <a:latin typeface="Century Gothic"/>
                <a:cs typeface="Century Gothic"/>
              </a:rPr>
              <a:t>0</a:t>
            </a:r>
            <a:r>
              <a:rPr sz="1650" spc="-25" dirty="0">
                <a:latin typeface="メイリオ"/>
                <a:cs typeface="メイリオ"/>
              </a:rPr>
              <a:t>時間</a:t>
            </a:r>
            <a:endParaRPr sz="1650">
              <a:latin typeface="メイリオ"/>
              <a:cs typeface="メイリオ"/>
            </a:endParaRPr>
          </a:p>
        </p:txBody>
      </p:sp>
      <p:sp>
        <p:nvSpPr>
          <p:cNvPr id="96" name="object 96"/>
          <p:cNvSpPr txBox="1"/>
          <p:nvPr/>
        </p:nvSpPr>
        <p:spPr>
          <a:xfrm>
            <a:off x="8586764" y="6504716"/>
            <a:ext cx="683895" cy="280035"/>
          </a:xfrm>
          <a:prstGeom prst="rect">
            <a:avLst/>
          </a:prstGeom>
        </p:spPr>
        <p:txBody>
          <a:bodyPr vert="horz" wrap="square" lIns="0" tIns="14604" rIns="0" bIns="0" rtlCol="0">
            <a:spAutoFit/>
          </a:bodyPr>
          <a:lstStyle/>
          <a:p>
            <a:pPr marL="12700">
              <a:lnSpc>
                <a:spcPct val="100000"/>
              </a:lnSpc>
              <a:spcBef>
                <a:spcPts val="114"/>
              </a:spcBef>
            </a:pPr>
            <a:r>
              <a:rPr sz="1650" dirty="0">
                <a:latin typeface="Century Gothic"/>
                <a:cs typeface="Century Gothic"/>
              </a:rPr>
              <a:t>24</a:t>
            </a:r>
            <a:r>
              <a:rPr sz="1650" spc="-25" dirty="0">
                <a:latin typeface="メイリオ"/>
                <a:cs typeface="メイリオ"/>
              </a:rPr>
              <a:t>時間</a:t>
            </a:r>
            <a:endParaRPr sz="1650">
              <a:latin typeface="メイリオ"/>
              <a:cs typeface="メイリオ"/>
            </a:endParaRPr>
          </a:p>
        </p:txBody>
      </p:sp>
      <p:sp>
        <p:nvSpPr>
          <p:cNvPr id="97" name="object 97"/>
          <p:cNvSpPr txBox="1"/>
          <p:nvPr/>
        </p:nvSpPr>
        <p:spPr>
          <a:xfrm>
            <a:off x="5614069" y="6496242"/>
            <a:ext cx="683895" cy="280035"/>
          </a:xfrm>
          <a:prstGeom prst="rect">
            <a:avLst/>
          </a:prstGeom>
        </p:spPr>
        <p:txBody>
          <a:bodyPr vert="horz" wrap="square" lIns="0" tIns="14604" rIns="0" bIns="0" rtlCol="0">
            <a:spAutoFit/>
          </a:bodyPr>
          <a:lstStyle/>
          <a:p>
            <a:pPr marL="12700">
              <a:lnSpc>
                <a:spcPct val="100000"/>
              </a:lnSpc>
              <a:spcBef>
                <a:spcPts val="114"/>
              </a:spcBef>
            </a:pPr>
            <a:r>
              <a:rPr sz="1650" dirty="0">
                <a:latin typeface="Century Gothic"/>
                <a:cs typeface="Century Gothic"/>
              </a:rPr>
              <a:t>12</a:t>
            </a:r>
            <a:r>
              <a:rPr sz="1650" spc="-25" dirty="0">
                <a:latin typeface="メイリオ"/>
                <a:cs typeface="メイリオ"/>
              </a:rPr>
              <a:t>時間</a:t>
            </a:r>
            <a:endParaRPr sz="1650">
              <a:latin typeface="メイリオ"/>
              <a:cs typeface="メイリオ"/>
            </a:endParaRPr>
          </a:p>
        </p:txBody>
      </p:sp>
      <p:grpSp>
        <p:nvGrpSpPr>
          <p:cNvPr id="98" name="object 98"/>
          <p:cNvGrpSpPr/>
          <p:nvPr/>
        </p:nvGrpSpPr>
        <p:grpSpPr>
          <a:xfrm>
            <a:off x="4341621" y="6144514"/>
            <a:ext cx="255270" cy="236854"/>
            <a:chOff x="4341621" y="6144514"/>
            <a:chExt cx="255270" cy="236854"/>
          </a:xfrm>
        </p:grpSpPr>
        <p:pic>
          <p:nvPicPr>
            <p:cNvPr id="99" name="object 99"/>
            <p:cNvPicPr/>
            <p:nvPr/>
          </p:nvPicPr>
          <p:blipFill>
            <a:blip r:embed="rId25" cstate="print"/>
            <a:stretch>
              <a:fillRect/>
            </a:stretch>
          </p:blipFill>
          <p:spPr>
            <a:xfrm>
              <a:off x="4347971" y="6150864"/>
              <a:ext cx="242315" cy="224028"/>
            </a:xfrm>
            <a:prstGeom prst="rect">
              <a:avLst/>
            </a:prstGeom>
          </p:spPr>
        </p:pic>
        <p:sp>
          <p:nvSpPr>
            <p:cNvPr id="100" name="object 100"/>
            <p:cNvSpPr/>
            <p:nvPr/>
          </p:nvSpPr>
          <p:spPr>
            <a:xfrm>
              <a:off x="4347971" y="6150864"/>
              <a:ext cx="242570" cy="224154"/>
            </a:xfrm>
            <a:custGeom>
              <a:avLst/>
              <a:gdLst/>
              <a:ahLst/>
              <a:cxnLst/>
              <a:rect l="l" t="t" r="r" b="b"/>
              <a:pathLst>
                <a:path w="242570" h="224154">
                  <a:moveTo>
                    <a:pt x="0" y="56007"/>
                  </a:moveTo>
                  <a:lnTo>
                    <a:pt x="130302" y="56007"/>
                  </a:lnTo>
                  <a:lnTo>
                    <a:pt x="130302" y="0"/>
                  </a:lnTo>
                  <a:lnTo>
                    <a:pt x="242315" y="112014"/>
                  </a:lnTo>
                  <a:lnTo>
                    <a:pt x="130302" y="224028"/>
                  </a:lnTo>
                  <a:lnTo>
                    <a:pt x="130302" y="168021"/>
                  </a:lnTo>
                  <a:lnTo>
                    <a:pt x="0" y="168021"/>
                  </a:lnTo>
                  <a:lnTo>
                    <a:pt x="0" y="56007"/>
                  </a:lnTo>
                  <a:close/>
                </a:path>
              </a:pathLst>
            </a:custGeom>
            <a:ln w="12700">
              <a:solidFill>
                <a:srgbClr val="BB9304"/>
              </a:solidFill>
            </a:ln>
          </p:spPr>
          <p:txBody>
            <a:bodyPr wrap="square" lIns="0" tIns="0" rIns="0" bIns="0" rtlCol="0"/>
            <a:lstStyle/>
            <a:p>
              <a:endParaRPr/>
            </a:p>
          </p:txBody>
        </p:sp>
      </p:grpSp>
      <p:grpSp>
        <p:nvGrpSpPr>
          <p:cNvPr id="101" name="object 101"/>
          <p:cNvGrpSpPr/>
          <p:nvPr/>
        </p:nvGrpSpPr>
        <p:grpSpPr>
          <a:xfrm>
            <a:off x="7162545" y="6155182"/>
            <a:ext cx="255270" cy="235585"/>
            <a:chOff x="7162545" y="6155182"/>
            <a:chExt cx="255270" cy="235585"/>
          </a:xfrm>
        </p:grpSpPr>
        <p:pic>
          <p:nvPicPr>
            <p:cNvPr id="102" name="object 102"/>
            <p:cNvPicPr/>
            <p:nvPr/>
          </p:nvPicPr>
          <p:blipFill>
            <a:blip r:embed="rId26" cstate="print"/>
            <a:stretch>
              <a:fillRect/>
            </a:stretch>
          </p:blipFill>
          <p:spPr>
            <a:xfrm>
              <a:off x="7168895" y="6161532"/>
              <a:ext cx="242316" cy="222504"/>
            </a:xfrm>
            <a:prstGeom prst="rect">
              <a:avLst/>
            </a:prstGeom>
          </p:spPr>
        </p:pic>
        <p:sp>
          <p:nvSpPr>
            <p:cNvPr id="103" name="object 103"/>
            <p:cNvSpPr/>
            <p:nvPr/>
          </p:nvSpPr>
          <p:spPr>
            <a:xfrm>
              <a:off x="7168895" y="6161532"/>
              <a:ext cx="242570" cy="222885"/>
            </a:xfrm>
            <a:custGeom>
              <a:avLst/>
              <a:gdLst/>
              <a:ahLst/>
              <a:cxnLst/>
              <a:rect l="l" t="t" r="r" b="b"/>
              <a:pathLst>
                <a:path w="242570" h="222885">
                  <a:moveTo>
                    <a:pt x="0" y="55626"/>
                  </a:moveTo>
                  <a:lnTo>
                    <a:pt x="131064" y="55626"/>
                  </a:lnTo>
                  <a:lnTo>
                    <a:pt x="131064" y="0"/>
                  </a:lnTo>
                  <a:lnTo>
                    <a:pt x="242315" y="111252"/>
                  </a:lnTo>
                  <a:lnTo>
                    <a:pt x="131064" y="222504"/>
                  </a:lnTo>
                  <a:lnTo>
                    <a:pt x="131064" y="166878"/>
                  </a:lnTo>
                  <a:lnTo>
                    <a:pt x="0" y="166878"/>
                  </a:lnTo>
                  <a:lnTo>
                    <a:pt x="0" y="55626"/>
                  </a:lnTo>
                  <a:close/>
                </a:path>
              </a:pathLst>
            </a:custGeom>
            <a:ln w="12700">
              <a:solidFill>
                <a:srgbClr val="BB9304"/>
              </a:solidFill>
            </a:ln>
          </p:spPr>
          <p:txBody>
            <a:bodyPr wrap="square" lIns="0" tIns="0" rIns="0" bIns="0" rtlCol="0"/>
            <a:lstStyle/>
            <a:p>
              <a:endParaRPr/>
            </a:p>
          </p:txBody>
        </p:sp>
      </p:grpSp>
      <p:sp>
        <p:nvSpPr>
          <p:cNvPr id="104" name="object 104"/>
          <p:cNvSpPr txBox="1"/>
          <p:nvPr/>
        </p:nvSpPr>
        <p:spPr>
          <a:xfrm>
            <a:off x="9014142" y="2932582"/>
            <a:ext cx="1011555" cy="616585"/>
          </a:xfrm>
          <a:prstGeom prst="rect">
            <a:avLst/>
          </a:prstGeom>
        </p:spPr>
        <p:txBody>
          <a:bodyPr vert="horz" wrap="square" lIns="0" tIns="12065" rIns="0" bIns="0" rtlCol="0">
            <a:spAutoFit/>
          </a:bodyPr>
          <a:lstStyle/>
          <a:p>
            <a:pPr marL="12700">
              <a:lnSpc>
                <a:spcPts val="1535"/>
              </a:lnSpc>
              <a:spcBef>
                <a:spcPts val="95"/>
              </a:spcBef>
            </a:pPr>
            <a:r>
              <a:rPr sz="1300" spc="-30" dirty="0">
                <a:latin typeface="メイリオ"/>
                <a:cs typeface="メイリオ"/>
              </a:rPr>
              <a:t>がん組織</a:t>
            </a:r>
            <a:endParaRPr sz="1300">
              <a:latin typeface="メイリオ"/>
              <a:cs typeface="メイリオ"/>
            </a:endParaRPr>
          </a:p>
          <a:p>
            <a:pPr marL="12700" marR="5080">
              <a:lnSpc>
                <a:spcPts val="1580"/>
              </a:lnSpc>
              <a:spcBef>
                <a:spcPts val="10"/>
              </a:spcBef>
            </a:pPr>
            <a:r>
              <a:rPr sz="1300" spc="-30" dirty="0">
                <a:latin typeface="メイリオ"/>
                <a:cs typeface="メイリオ"/>
              </a:rPr>
              <a:t>多様ながん細胞からなる</a:t>
            </a:r>
            <a:endParaRPr sz="1300">
              <a:latin typeface="メイリオ"/>
              <a:cs typeface="メイリオ"/>
            </a:endParaRPr>
          </a:p>
        </p:txBody>
      </p:sp>
      <p:sp>
        <p:nvSpPr>
          <p:cNvPr id="105" name="object 105"/>
          <p:cNvSpPr txBox="1"/>
          <p:nvPr/>
        </p:nvSpPr>
        <p:spPr>
          <a:xfrm>
            <a:off x="271086" y="673990"/>
            <a:ext cx="11920914" cy="986790"/>
          </a:xfrm>
          <a:prstGeom prst="rect">
            <a:avLst/>
          </a:prstGeom>
        </p:spPr>
        <p:txBody>
          <a:bodyPr vert="horz" wrap="square" lIns="0" tIns="12065" rIns="0" bIns="0" rtlCol="0">
            <a:spAutoFit/>
          </a:bodyPr>
          <a:lstStyle/>
          <a:p>
            <a:pPr marL="97155" marR="5080" algn="ctr">
              <a:lnSpc>
                <a:spcPct val="100899"/>
              </a:lnSpc>
              <a:spcBef>
                <a:spcPts val="95"/>
              </a:spcBef>
            </a:pPr>
            <a:r>
              <a:rPr sz="2200" b="1" dirty="0">
                <a:solidFill>
                  <a:srgbClr val="6F2F9F"/>
                </a:solidFill>
                <a:latin typeface="Century Gothic"/>
                <a:cs typeface="Century Gothic"/>
              </a:rPr>
              <a:t>DN</a:t>
            </a:r>
            <a:r>
              <a:rPr sz="2200" b="1" spc="-20" dirty="0">
                <a:solidFill>
                  <a:srgbClr val="6F2F9F"/>
                </a:solidFill>
                <a:latin typeface="メイリオ"/>
                <a:cs typeface="メイリオ"/>
              </a:rPr>
              <a:t>ゲルによるがん幹細胞への迅速な先祖返りを「ハープ現象」</a:t>
            </a:r>
            <a:r>
              <a:rPr sz="2200" b="1" spc="-50" dirty="0">
                <a:solidFill>
                  <a:srgbClr val="6F2F9F"/>
                </a:solidFill>
                <a:latin typeface="メイリオ"/>
                <a:cs typeface="メイリオ"/>
              </a:rPr>
              <a:t> </a:t>
            </a:r>
            <a:r>
              <a:rPr sz="2200" b="1" dirty="0">
                <a:solidFill>
                  <a:srgbClr val="6F2F9F"/>
                </a:solidFill>
                <a:latin typeface="Century Gothic"/>
                <a:cs typeface="Century Gothic"/>
              </a:rPr>
              <a:t>Hydrogel</a:t>
            </a:r>
            <a:r>
              <a:rPr sz="2200" b="1" spc="5" dirty="0">
                <a:solidFill>
                  <a:srgbClr val="6F2F9F"/>
                </a:solidFill>
                <a:latin typeface="Century Gothic"/>
                <a:cs typeface="Century Gothic"/>
              </a:rPr>
              <a:t> </a:t>
            </a:r>
            <a:r>
              <a:rPr sz="2200" b="1" dirty="0">
                <a:solidFill>
                  <a:srgbClr val="6F2F9F"/>
                </a:solidFill>
                <a:latin typeface="Century Gothic"/>
                <a:cs typeface="Century Gothic"/>
              </a:rPr>
              <a:t>activated</a:t>
            </a:r>
            <a:r>
              <a:rPr sz="2200" b="1" spc="-15" dirty="0">
                <a:solidFill>
                  <a:srgbClr val="6F2F9F"/>
                </a:solidFill>
                <a:latin typeface="Century Gothic"/>
                <a:cs typeface="Century Gothic"/>
              </a:rPr>
              <a:t> </a:t>
            </a:r>
            <a:r>
              <a:rPr sz="2200" b="1" dirty="0">
                <a:solidFill>
                  <a:srgbClr val="6F2F9F"/>
                </a:solidFill>
                <a:latin typeface="Century Gothic"/>
                <a:cs typeface="Century Gothic"/>
              </a:rPr>
              <a:t>reprogramming phenomenon</a:t>
            </a:r>
            <a:r>
              <a:rPr sz="2200" b="1" spc="-10" dirty="0">
                <a:solidFill>
                  <a:srgbClr val="6F2F9F"/>
                </a:solidFill>
                <a:latin typeface="Century Gothic"/>
                <a:cs typeface="Century Gothic"/>
              </a:rPr>
              <a:t>: </a:t>
            </a:r>
            <a:r>
              <a:rPr sz="2200" b="1" dirty="0">
                <a:solidFill>
                  <a:srgbClr val="6F2F9F"/>
                </a:solidFill>
                <a:latin typeface="Century Gothic"/>
                <a:cs typeface="Century Gothic"/>
              </a:rPr>
              <a:t>HARP</a:t>
            </a:r>
            <a:r>
              <a:rPr sz="2200" b="1" spc="-20" dirty="0">
                <a:solidFill>
                  <a:srgbClr val="6F2F9F"/>
                </a:solidFill>
                <a:latin typeface="メイリオ"/>
                <a:cs typeface="メイリオ"/>
              </a:rPr>
              <a:t>と命名</a:t>
            </a:r>
            <a:endParaRPr sz="2200" dirty="0">
              <a:latin typeface="メイリオ"/>
              <a:cs typeface="メイリオ"/>
            </a:endParaRPr>
          </a:p>
          <a:p>
            <a:pPr marL="12700" algn="ctr">
              <a:lnSpc>
                <a:spcPts val="2240"/>
              </a:lnSpc>
            </a:pPr>
            <a:r>
              <a:rPr sz="2000" dirty="0">
                <a:latin typeface="メイリオ"/>
                <a:cs typeface="メイリオ"/>
              </a:rPr>
              <a:t>「同義：幹細胞へ誘導</a:t>
            </a:r>
            <a:r>
              <a:rPr sz="2000" spc="-15" dirty="0">
                <a:latin typeface="メイリオ"/>
                <a:cs typeface="メイリオ"/>
              </a:rPr>
              <a:t>＝</a:t>
            </a:r>
            <a:r>
              <a:rPr sz="2000" spc="-10" dirty="0">
                <a:latin typeface="メイリオ"/>
                <a:cs typeface="メイリオ"/>
              </a:rPr>
              <a:t>リプログラミング</a:t>
            </a:r>
            <a:r>
              <a:rPr sz="2000" spc="-15" dirty="0">
                <a:latin typeface="メイリオ"/>
                <a:cs typeface="メイリオ"/>
              </a:rPr>
              <a:t>＝</a:t>
            </a:r>
            <a:r>
              <a:rPr sz="2000" spc="-5" dirty="0">
                <a:latin typeface="メイリオ"/>
                <a:cs typeface="メイリオ"/>
              </a:rPr>
              <a:t>初期化</a:t>
            </a:r>
            <a:r>
              <a:rPr sz="2000" dirty="0">
                <a:latin typeface="メイリオ"/>
                <a:cs typeface="メイリオ"/>
              </a:rPr>
              <a:t>＝</a:t>
            </a:r>
            <a:r>
              <a:rPr sz="2000" spc="-20" dirty="0">
                <a:latin typeface="メイリオ"/>
                <a:cs typeface="メイリオ"/>
              </a:rPr>
              <a:t>先祖返り」</a:t>
            </a:r>
            <a:endParaRPr sz="2000" dirty="0">
              <a:latin typeface="メイリオ"/>
              <a:cs typeface="メイリオ"/>
            </a:endParaRPr>
          </a:p>
        </p:txBody>
      </p:sp>
      <p:sp>
        <p:nvSpPr>
          <p:cNvPr id="106" name="object 106"/>
          <p:cNvSpPr txBox="1"/>
          <p:nvPr/>
        </p:nvSpPr>
        <p:spPr>
          <a:xfrm>
            <a:off x="5189665" y="2386854"/>
            <a:ext cx="1427480" cy="424180"/>
          </a:xfrm>
          <a:prstGeom prst="rect">
            <a:avLst/>
          </a:prstGeom>
        </p:spPr>
        <p:txBody>
          <a:bodyPr vert="horz" wrap="square" lIns="0" tIns="15875" rIns="0" bIns="0" rtlCol="0">
            <a:spAutoFit/>
          </a:bodyPr>
          <a:lstStyle/>
          <a:p>
            <a:pPr marL="664845">
              <a:lnSpc>
                <a:spcPct val="100000"/>
              </a:lnSpc>
              <a:spcBef>
                <a:spcPts val="125"/>
              </a:spcBef>
            </a:pPr>
            <a:r>
              <a:rPr sz="1450" spc="-15" dirty="0">
                <a:latin typeface="メイリオ"/>
                <a:cs typeface="メイリオ"/>
              </a:rPr>
              <a:t>先祖返り</a:t>
            </a:r>
            <a:endParaRPr sz="1450">
              <a:latin typeface="メイリオ"/>
              <a:cs typeface="メイリオ"/>
            </a:endParaRPr>
          </a:p>
          <a:p>
            <a:pPr marL="12700">
              <a:lnSpc>
                <a:spcPct val="100000"/>
              </a:lnSpc>
              <a:spcBef>
                <a:spcPts val="50"/>
              </a:spcBef>
            </a:pPr>
            <a:r>
              <a:rPr sz="1100" dirty="0">
                <a:latin typeface="メイリオ"/>
                <a:cs typeface="メイリオ"/>
              </a:rPr>
              <a:t>（リプログラミング</a:t>
            </a:r>
            <a:r>
              <a:rPr sz="1100" spc="-50" dirty="0">
                <a:latin typeface="メイリオ"/>
                <a:cs typeface="メイリオ"/>
              </a:rPr>
              <a:t>）</a:t>
            </a:r>
            <a:endParaRPr sz="1100">
              <a:latin typeface="メイリオ"/>
              <a:cs typeface="メイリオ"/>
            </a:endParaRPr>
          </a:p>
        </p:txBody>
      </p:sp>
      <p:sp>
        <p:nvSpPr>
          <p:cNvPr id="107" name="object 107"/>
          <p:cNvSpPr txBox="1"/>
          <p:nvPr/>
        </p:nvSpPr>
        <p:spPr>
          <a:xfrm>
            <a:off x="3046586" y="2830935"/>
            <a:ext cx="726440" cy="193675"/>
          </a:xfrm>
          <a:prstGeom prst="rect">
            <a:avLst/>
          </a:prstGeom>
        </p:spPr>
        <p:txBody>
          <a:bodyPr vert="horz" wrap="square" lIns="0" tIns="13335" rIns="0" bIns="0" rtlCol="0">
            <a:spAutoFit/>
          </a:bodyPr>
          <a:lstStyle/>
          <a:p>
            <a:pPr marL="12700">
              <a:lnSpc>
                <a:spcPct val="100000"/>
              </a:lnSpc>
              <a:spcBef>
                <a:spcPts val="105"/>
              </a:spcBef>
            </a:pPr>
            <a:r>
              <a:rPr sz="1100" spc="-10" dirty="0">
                <a:latin typeface="メイリオ"/>
                <a:cs typeface="メイリオ"/>
              </a:rPr>
              <a:t>がん幹細胞</a:t>
            </a:r>
            <a:endParaRPr sz="1100">
              <a:latin typeface="メイリオ"/>
              <a:cs typeface="メイリオ"/>
            </a:endParaRPr>
          </a:p>
        </p:txBody>
      </p:sp>
      <p:pic>
        <p:nvPicPr>
          <p:cNvPr id="109" name="object 109"/>
          <p:cNvPicPr/>
          <p:nvPr/>
        </p:nvPicPr>
        <p:blipFill>
          <a:blip r:embed="rId27" cstate="print"/>
          <a:stretch>
            <a:fillRect/>
          </a:stretch>
        </p:blipFill>
        <p:spPr>
          <a:xfrm>
            <a:off x="2730880" y="4757801"/>
            <a:ext cx="219710" cy="196850"/>
          </a:xfrm>
          <a:prstGeom prst="rect">
            <a:avLst/>
          </a:prstGeom>
        </p:spPr>
      </p:pic>
      <p:sp>
        <p:nvSpPr>
          <p:cNvPr id="110" name="object 110"/>
          <p:cNvSpPr txBox="1"/>
          <p:nvPr/>
        </p:nvSpPr>
        <p:spPr>
          <a:xfrm>
            <a:off x="3029883" y="4694100"/>
            <a:ext cx="1038860" cy="269240"/>
          </a:xfrm>
          <a:prstGeom prst="rect">
            <a:avLst/>
          </a:prstGeom>
        </p:spPr>
        <p:txBody>
          <a:bodyPr vert="horz" wrap="square" lIns="0" tIns="12065" rIns="0" bIns="0" rtlCol="0">
            <a:spAutoFit/>
          </a:bodyPr>
          <a:lstStyle/>
          <a:p>
            <a:pPr marL="12700">
              <a:lnSpc>
                <a:spcPct val="100000"/>
              </a:lnSpc>
              <a:spcBef>
                <a:spcPts val="95"/>
              </a:spcBef>
            </a:pPr>
            <a:r>
              <a:rPr sz="1600" spc="-30" dirty="0">
                <a:latin typeface="メイリオ"/>
                <a:cs typeface="メイリオ"/>
              </a:rPr>
              <a:t>がん幹細胞</a:t>
            </a:r>
            <a:endParaRPr sz="1600">
              <a:latin typeface="メイリオ"/>
              <a:cs typeface="メイリオ"/>
            </a:endParaRPr>
          </a:p>
        </p:txBody>
      </p:sp>
      <p:sp>
        <p:nvSpPr>
          <p:cNvPr id="112" name="正方形/長方形 111">
            <a:extLst>
              <a:ext uri="{FF2B5EF4-FFF2-40B4-BE49-F238E27FC236}">
                <a16:creationId xmlns:a16="http://schemas.microsoft.com/office/drawing/2014/main" id="{B07AF036-8E1B-FFF4-3147-DAE4C3A33EAC}"/>
              </a:ext>
            </a:extLst>
          </p:cNvPr>
          <p:cNvSpPr/>
          <p:nvPr/>
        </p:nvSpPr>
        <p:spPr>
          <a:xfrm>
            <a:off x="0" y="-285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ハイドロゲル活性化リプログラミング現象</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1473" y="2086355"/>
            <a:ext cx="2656630" cy="4538471"/>
          </a:xfrm>
          <a:prstGeom prst="rect">
            <a:avLst/>
          </a:prstGeom>
        </p:spPr>
      </p:pic>
      <p:sp>
        <p:nvSpPr>
          <p:cNvPr id="3" name="object 3"/>
          <p:cNvSpPr txBox="1">
            <a:spLocks noGrp="1"/>
          </p:cNvSpPr>
          <p:nvPr>
            <p:ph type="title"/>
          </p:nvPr>
        </p:nvSpPr>
        <p:spPr>
          <a:xfrm>
            <a:off x="857959" y="505584"/>
            <a:ext cx="10421217" cy="506549"/>
          </a:xfrm>
          <a:prstGeom prst="rect">
            <a:avLst/>
          </a:prstGeom>
        </p:spPr>
        <p:txBody>
          <a:bodyPr vert="horz" wrap="square" lIns="0" tIns="95250" rIns="0" bIns="0" rtlCol="0">
            <a:spAutoFit/>
          </a:bodyPr>
          <a:lstStyle/>
          <a:p>
            <a:pPr marL="12700" marR="5080">
              <a:lnSpc>
                <a:spcPts val="3190"/>
              </a:lnSpc>
              <a:spcBef>
                <a:spcPts val="750"/>
              </a:spcBef>
            </a:pPr>
            <a:r>
              <a:rPr sz="2400" b="1" spc="-20" dirty="0">
                <a:solidFill>
                  <a:srgbClr val="7030A0"/>
                </a:solidFill>
                <a:latin typeface="メイリオ"/>
                <a:cs typeface="メイリオ"/>
              </a:rPr>
              <a:t>がん幹細胞の証明：少数の細胞で腫瘍を動物の生体内</a:t>
            </a:r>
            <a:r>
              <a:rPr sz="2400" b="1" spc="-10" dirty="0">
                <a:solidFill>
                  <a:srgbClr val="7030A0"/>
                </a:solidFill>
                <a:latin typeface="メイリオ"/>
                <a:cs typeface="メイリオ"/>
              </a:rPr>
              <a:t>で作ることができる</a:t>
            </a:r>
            <a:endParaRPr sz="2400" b="1" dirty="0">
              <a:solidFill>
                <a:srgbClr val="7030A0"/>
              </a:solidFill>
              <a:latin typeface="メイリオ"/>
              <a:cs typeface="メイリオ"/>
            </a:endParaRPr>
          </a:p>
        </p:txBody>
      </p:sp>
      <p:pic>
        <p:nvPicPr>
          <p:cNvPr id="4" name="object 4"/>
          <p:cNvPicPr/>
          <p:nvPr/>
        </p:nvPicPr>
        <p:blipFill>
          <a:blip r:embed="rId3" cstate="print"/>
          <a:stretch>
            <a:fillRect/>
          </a:stretch>
        </p:blipFill>
        <p:spPr>
          <a:xfrm>
            <a:off x="8357691" y="2209596"/>
            <a:ext cx="2977243" cy="4315333"/>
          </a:xfrm>
          <a:prstGeom prst="rect">
            <a:avLst/>
          </a:prstGeom>
        </p:spPr>
      </p:pic>
      <p:pic>
        <p:nvPicPr>
          <p:cNvPr id="5" name="object 5"/>
          <p:cNvPicPr/>
          <p:nvPr/>
        </p:nvPicPr>
        <p:blipFill>
          <a:blip r:embed="rId4" cstate="print"/>
          <a:stretch>
            <a:fillRect/>
          </a:stretch>
        </p:blipFill>
        <p:spPr>
          <a:xfrm>
            <a:off x="3267455" y="2112264"/>
            <a:ext cx="2142731" cy="2122931"/>
          </a:xfrm>
          <a:prstGeom prst="rect">
            <a:avLst/>
          </a:prstGeom>
        </p:spPr>
      </p:pic>
      <p:pic>
        <p:nvPicPr>
          <p:cNvPr id="6" name="object 6"/>
          <p:cNvPicPr/>
          <p:nvPr/>
        </p:nvPicPr>
        <p:blipFill>
          <a:blip r:embed="rId5" cstate="print"/>
          <a:stretch>
            <a:fillRect/>
          </a:stretch>
        </p:blipFill>
        <p:spPr>
          <a:xfrm>
            <a:off x="3267455" y="4445508"/>
            <a:ext cx="2142731" cy="2179319"/>
          </a:xfrm>
          <a:prstGeom prst="rect">
            <a:avLst/>
          </a:prstGeom>
        </p:spPr>
      </p:pic>
      <p:pic>
        <p:nvPicPr>
          <p:cNvPr id="7" name="object 7"/>
          <p:cNvPicPr/>
          <p:nvPr/>
        </p:nvPicPr>
        <p:blipFill>
          <a:blip r:embed="rId6" cstate="print"/>
          <a:stretch>
            <a:fillRect/>
          </a:stretch>
        </p:blipFill>
        <p:spPr>
          <a:xfrm>
            <a:off x="5474208" y="4445508"/>
            <a:ext cx="2156458" cy="2179319"/>
          </a:xfrm>
          <a:prstGeom prst="rect">
            <a:avLst/>
          </a:prstGeom>
        </p:spPr>
      </p:pic>
      <p:sp>
        <p:nvSpPr>
          <p:cNvPr id="8" name="object 8"/>
          <p:cNvSpPr txBox="1"/>
          <p:nvPr/>
        </p:nvSpPr>
        <p:spPr>
          <a:xfrm>
            <a:off x="4488560" y="4501328"/>
            <a:ext cx="4908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DN</a:t>
            </a:r>
            <a:r>
              <a:rPr sz="1200" spc="-5" dirty="0">
                <a:latin typeface="Arial"/>
                <a:cs typeface="Arial"/>
              </a:rPr>
              <a:t> </a:t>
            </a:r>
            <a:r>
              <a:rPr sz="1200" spc="-25" dirty="0">
                <a:latin typeface="Arial"/>
                <a:cs typeface="Arial"/>
              </a:rPr>
              <a:t>gel</a:t>
            </a:r>
            <a:endParaRPr sz="1200">
              <a:latin typeface="Arial"/>
              <a:cs typeface="Arial"/>
            </a:endParaRPr>
          </a:p>
        </p:txBody>
      </p:sp>
      <p:sp>
        <p:nvSpPr>
          <p:cNvPr id="9" name="object 9"/>
          <p:cNvSpPr txBox="1"/>
          <p:nvPr/>
        </p:nvSpPr>
        <p:spPr>
          <a:xfrm>
            <a:off x="6219520" y="6172546"/>
            <a:ext cx="418465"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Arial"/>
                <a:cs typeface="Arial"/>
              </a:rPr>
              <a:t>tumor</a:t>
            </a:r>
            <a:endParaRPr sz="1200">
              <a:latin typeface="Arial"/>
              <a:cs typeface="Arial"/>
            </a:endParaRPr>
          </a:p>
        </p:txBody>
      </p:sp>
      <p:grpSp>
        <p:nvGrpSpPr>
          <p:cNvPr id="10" name="object 10"/>
          <p:cNvGrpSpPr/>
          <p:nvPr/>
        </p:nvGrpSpPr>
        <p:grpSpPr>
          <a:xfrm>
            <a:off x="3648202" y="4852161"/>
            <a:ext cx="962660" cy="1511935"/>
            <a:chOff x="3648202" y="4852161"/>
            <a:chExt cx="962660" cy="1511935"/>
          </a:xfrm>
        </p:grpSpPr>
        <p:sp>
          <p:nvSpPr>
            <p:cNvPr id="11" name="object 11"/>
            <p:cNvSpPr/>
            <p:nvPr/>
          </p:nvSpPr>
          <p:spPr>
            <a:xfrm>
              <a:off x="3654552" y="6123137"/>
              <a:ext cx="250190" cy="234315"/>
            </a:xfrm>
            <a:custGeom>
              <a:avLst/>
              <a:gdLst/>
              <a:ahLst/>
              <a:cxnLst/>
              <a:rect l="l" t="t" r="r" b="b"/>
              <a:pathLst>
                <a:path w="250189" h="234314">
                  <a:moveTo>
                    <a:pt x="0" y="234226"/>
                  </a:moveTo>
                  <a:lnTo>
                    <a:pt x="249580" y="0"/>
                  </a:lnTo>
                </a:path>
              </a:pathLst>
            </a:custGeom>
            <a:ln w="12700">
              <a:solidFill>
                <a:srgbClr val="000000"/>
              </a:solidFill>
            </a:ln>
          </p:spPr>
          <p:txBody>
            <a:bodyPr wrap="square" lIns="0" tIns="0" rIns="0" bIns="0" rtlCol="0"/>
            <a:lstStyle/>
            <a:p>
              <a:endParaRPr/>
            </a:p>
          </p:txBody>
        </p:sp>
        <p:sp>
          <p:nvSpPr>
            <p:cNvPr id="12" name="object 12"/>
            <p:cNvSpPr/>
            <p:nvPr/>
          </p:nvSpPr>
          <p:spPr>
            <a:xfrm>
              <a:off x="3859544" y="6088383"/>
              <a:ext cx="81915" cy="80010"/>
            </a:xfrm>
            <a:custGeom>
              <a:avLst/>
              <a:gdLst/>
              <a:ahLst/>
              <a:cxnLst/>
              <a:rect l="l" t="t" r="r" b="b"/>
              <a:pathLst>
                <a:path w="81914" h="80010">
                  <a:moveTo>
                    <a:pt x="81635" y="0"/>
                  </a:moveTo>
                  <a:lnTo>
                    <a:pt x="0" y="24358"/>
                  </a:lnTo>
                  <a:lnTo>
                    <a:pt x="44589" y="34759"/>
                  </a:lnTo>
                  <a:lnTo>
                    <a:pt x="52146" y="79921"/>
                  </a:lnTo>
                  <a:lnTo>
                    <a:pt x="81635" y="0"/>
                  </a:lnTo>
                  <a:close/>
                </a:path>
              </a:pathLst>
            </a:custGeom>
            <a:solidFill>
              <a:srgbClr val="000000"/>
            </a:solidFill>
          </p:spPr>
          <p:txBody>
            <a:bodyPr wrap="square" lIns="0" tIns="0" rIns="0" bIns="0" rtlCol="0"/>
            <a:lstStyle/>
            <a:p>
              <a:endParaRPr/>
            </a:p>
          </p:txBody>
        </p:sp>
        <p:sp>
          <p:nvSpPr>
            <p:cNvPr id="13" name="object 13"/>
            <p:cNvSpPr/>
            <p:nvPr/>
          </p:nvSpPr>
          <p:spPr>
            <a:xfrm>
              <a:off x="4145038" y="4858511"/>
              <a:ext cx="459740" cy="488315"/>
            </a:xfrm>
            <a:custGeom>
              <a:avLst/>
              <a:gdLst/>
              <a:ahLst/>
              <a:cxnLst/>
              <a:rect l="l" t="t" r="r" b="b"/>
              <a:pathLst>
                <a:path w="459739" h="488314">
                  <a:moveTo>
                    <a:pt x="459333" y="0"/>
                  </a:moveTo>
                  <a:lnTo>
                    <a:pt x="0" y="488162"/>
                  </a:lnTo>
                </a:path>
              </a:pathLst>
            </a:custGeom>
            <a:ln w="12700">
              <a:solidFill>
                <a:srgbClr val="000000"/>
              </a:solidFill>
            </a:ln>
          </p:spPr>
          <p:txBody>
            <a:bodyPr wrap="square" lIns="0" tIns="0" rIns="0" bIns="0" rtlCol="0"/>
            <a:lstStyle/>
            <a:p>
              <a:endParaRPr/>
            </a:p>
          </p:txBody>
        </p:sp>
        <p:sp>
          <p:nvSpPr>
            <p:cNvPr id="14" name="object 14"/>
            <p:cNvSpPr/>
            <p:nvPr/>
          </p:nvSpPr>
          <p:spPr>
            <a:xfrm>
              <a:off x="4110228" y="5302065"/>
              <a:ext cx="80010" cy="81915"/>
            </a:xfrm>
            <a:custGeom>
              <a:avLst/>
              <a:gdLst/>
              <a:ahLst/>
              <a:cxnLst/>
              <a:rect l="l" t="t" r="r" b="b"/>
              <a:pathLst>
                <a:path w="80010" h="81914">
                  <a:moveTo>
                    <a:pt x="24472" y="0"/>
                  </a:moveTo>
                  <a:lnTo>
                    <a:pt x="0" y="81597"/>
                  </a:lnTo>
                  <a:lnTo>
                    <a:pt x="79959" y="52209"/>
                  </a:lnTo>
                  <a:lnTo>
                    <a:pt x="34810" y="44602"/>
                  </a:lnTo>
                  <a:lnTo>
                    <a:pt x="24472" y="0"/>
                  </a:lnTo>
                  <a:close/>
                </a:path>
              </a:pathLst>
            </a:custGeom>
            <a:solidFill>
              <a:srgbClr val="000000"/>
            </a:solidFill>
          </p:spPr>
          <p:txBody>
            <a:bodyPr wrap="square" lIns="0" tIns="0" rIns="0" bIns="0" rtlCol="0"/>
            <a:lstStyle/>
            <a:p>
              <a:endParaRPr/>
            </a:p>
          </p:txBody>
        </p:sp>
      </p:grpSp>
      <p:sp>
        <p:nvSpPr>
          <p:cNvPr id="15" name="object 15"/>
          <p:cNvSpPr txBox="1"/>
          <p:nvPr/>
        </p:nvSpPr>
        <p:spPr>
          <a:xfrm>
            <a:off x="5607854" y="4565486"/>
            <a:ext cx="4908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DN</a:t>
            </a:r>
            <a:r>
              <a:rPr sz="1200" spc="-5" dirty="0">
                <a:latin typeface="Arial"/>
                <a:cs typeface="Arial"/>
              </a:rPr>
              <a:t> </a:t>
            </a:r>
            <a:r>
              <a:rPr sz="1200" spc="-25" dirty="0">
                <a:latin typeface="Arial"/>
                <a:cs typeface="Arial"/>
              </a:rPr>
              <a:t>gel</a:t>
            </a:r>
            <a:endParaRPr sz="1200">
              <a:latin typeface="Arial"/>
              <a:cs typeface="Arial"/>
            </a:endParaRPr>
          </a:p>
        </p:txBody>
      </p:sp>
      <p:grpSp>
        <p:nvGrpSpPr>
          <p:cNvPr id="16" name="object 16"/>
          <p:cNvGrpSpPr/>
          <p:nvPr/>
        </p:nvGrpSpPr>
        <p:grpSpPr>
          <a:xfrm>
            <a:off x="5780535" y="4894834"/>
            <a:ext cx="864235" cy="1249045"/>
            <a:chOff x="5780535" y="4894834"/>
            <a:chExt cx="864235" cy="1249045"/>
          </a:xfrm>
        </p:grpSpPr>
        <p:sp>
          <p:nvSpPr>
            <p:cNvPr id="17" name="object 17"/>
            <p:cNvSpPr/>
            <p:nvPr/>
          </p:nvSpPr>
          <p:spPr>
            <a:xfrm>
              <a:off x="6068568" y="4901184"/>
              <a:ext cx="455295" cy="281305"/>
            </a:xfrm>
            <a:custGeom>
              <a:avLst/>
              <a:gdLst/>
              <a:ahLst/>
              <a:cxnLst/>
              <a:rect l="l" t="t" r="r" b="b"/>
              <a:pathLst>
                <a:path w="455295" h="281304">
                  <a:moveTo>
                    <a:pt x="0" y="0"/>
                  </a:moveTo>
                  <a:lnTo>
                    <a:pt x="454799" y="280720"/>
                  </a:lnTo>
                </a:path>
              </a:pathLst>
            </a:custGeom>
            <a:ln w="12700">
              <a:solidFill>
                <a:srgbClr val="000000"/>
              </a:solidFill>
            </a:ln>
          </p:spPr>
          <p:txBody>
            <a:bodyPr wrap="square" lIns="0" tIns="0" rIns="0" bIns="0" rtlCol="0"/>
            <a:lstStyle/>
            <a:p>
              <a:endParaRPr/>
            </a:p>
          </p:txBody>
        </p:sp>
        <p:sp>
          <p:nvSpPr>
            <p:cNvPr id="18" name="object 18"/>
            <p:cNvSpPr/>
            <p:nvPr/>
          </p:nvSpPr>
          <p:spPr>
            <a:xfrm>
              <a:off x="6481744" y="5136149"/>
              <a:ext cx="85090" cy="73025"/>
            </a:xfrm>
            <a:custGeom>
              <a:avLst/>
              <a:gdLst/>
              <a:ahLst/>
              <a:cxnLst/>
              <a:rect l="l" t="t" r="r" b="b"/>
              <a:pathLst>
                <a:path w="85090" h="73025">
                  <a:moveTo>
                    <a:pt x="40030" y="0"/>
                  </a:moveTo>
                  <a:lnTo>
                    <a:pt x="41630" y="45758"/>
                  </a:lnTo>
                  <a:lnTo>
                    <a:pt x="0" y="64833"/>
                  </a:lnTo>
                  <a:lnTo>
                    <a:pt x="84861" y="72440"/>
                  </a:lnTo>
                  <a:lnTo>
                    <a:pt x="40030" y="0"/>
                  </a:lnTo>
                  <a:close/>
                </a:path>
              </a:pathLst>
            </a:custGeom>
            <a:solidFill>
              <a:srgbClr val="000000"/>
            </a:solidFill>
          </p:spPr>
          <p:txBody>
            <a:bodyPr wrap="square" lIns="0" tIns="0" rIns="0" bIns="0" rtlCol="0"/>
            <a:lstStyle/>
            <a:p>
              <a:endParaRPr/>
            </a:p>
          </p:txBody>
        </p:sp>
        <p:sp>
          <p:nvSpPr>
            <p:cNvPr id="19" name="object 19"/>
            <p:cNvSpPr/>
            <p:nvPr/>
          </p:nvSpPr>
          <p:spPr>
            <a:xfrm>
              <a:off x="5928360" y="4934712"/>
              <a:ext cx="684530" cy="824230"/>
            </a:xfrm>
            <a:custGeom>
              <a:avLst/>
              <a:gdLst/>
              <a:ahLst/>
              <a:cxnLst/>
              <a:rect l="l" t="t" r="r" b="b"/>
              <a:pathLst>
                <a:path w="684529" h="824229">
                  <a:moveTo>
                    <a:pt x="0" y="0"/>
                  </a:moveTo>
                  <a:lnTo>
                    <a:pt x="683958" y="823937"/>
                  </a:lnTo>
                </a:path>
              </a:pathLst>
            </a:custGeom>
            <a:ln w="12700">
              <a:solidFill>
                <a:srgbClr val="000000"/>
              </a:solidFill>
            </a:ln>
          </p:spPr>
          <p:txBody>
            <a:bodyPr wrap="square" lIns="0" tIns="0" rIns="0" bIns="0" rtlCol="0"/>
            <a:lstStyle/>
            <a:p>
              <a:endParaRPr/>
            </a:p>
          </p:txBody>
        </p:sp>
        <p:sp>
          <p:nvSpPr>
            <p:cNvPr id="20" name="object 20"/>
            <p:cNvSpPr/>
            <p:nvPr/>
          </p:nvSpPr>
          <p:spPr>
            <a:xfrm>
              <a:off x="6566775" y="5714770"/>
              <a:ext cx="78105" cy="83185"/>
            </a:xfrm>
            <a:custGeom>
              <a:avLst/>
              <a:gdLst/>
              <a:ahLst/>
              <a:cxnLst/>
              <a:rect l="l" t="t" r="r" b="b"/>
              <a:pathLst>
                <a:path w="78104" h="83185">
                  <a:moveTo>
                    <a:pt x="58635" y="0"/>
                  </a:moveTo>
                  <a:lnTo>
                    <a:pt x="45542" y="43878"/>
                  </a:lnTo>
                  <a:lnTo>
                    <a:pt x="0" y="48666"/>
                  </a:lnTo>
                  <a:lnTo>
                    <a:pt x="77990" y="82969"/>
                  </a:lnTo>
                  <a:lnTo>
                    <a:pt x="58635" y="0"/>
                  </a:lnTo>
                  <a:close/>
                </a:path>
              </a:pathLst>
            </a:custGeom>
            <a:solidFill>
              <a:srgbClr val="000000"/>
            </a:solidFill>
          </p:spPr>
          <p:txBody>
            <a:bodyPr wrap="square" lIns="0" tIns="0" rIns="0" bIns="0" rtlCol="0"/>
            <a:lstStyle/>
            <a:p>
              <a:endParaRPr/>
            </a:p>
          </p:txBody>
        </p:sp>
        <p:sp>
          <p:nvSpPr>
            <p:cNvPr id="21" name="object 21"/>
            <p:cNvSpPr/>
            <p:nvPr/>
          </p:nvSpPr>
          <p:spPr>
            <a:xfrm>
              <a:off x="5818632" y="4901184"/>
              <a:ext cx="0" cy="1191895"/>
            </a:xfrm>
            <a:custGeom>
              <a:avLst/>
              <a:gdLst/>
              <a:ahLst/>
              <a:cxnLst/>
              <a:rect l="l" t="t" r="r" b="b"/>
              <a:pathLst>
                <a:path h="1191895">
                  <a:moveTo>
                    <a:pt x="0" y="0"/>
                  </a:moveTo>
                  <a:lnTo>
                    <a:pt x="0" y="1191641"/>
                  </a:lnTo>
                </a:path>
              </a:pathLst>
            </a:custGeom>
            <a:ln w="12700">
              <a:solidFill>
                <a:srgbClr val="000000"/>
              </a:solidFill>
            </a:ln>
          </p:spPr>
          <p:txBody>
            <a:bodyPr wrap="square" lIns="0" tIns="0" rIns="0" bIns="0" rtlCol="0"/>
            <a:lstStyle/>
            <a:p>
              <a:endParaRPr/>
            </a:p>
          </p:txBody>
        </p:sp>
        <p:sp>
          <p:nvSpPr>
            <p:cNvPr id="22" name="object 22"/>
            <p:cNvSpPr/>
            <p:nvPr/>
          </p:nvSpPr>
          <p:spPr>
            <a:xfrm>
              <a:off x="5780535" y="6067427"/>
              <a:ext cx="76200" cy="76200"/>
            </a:xfrm>
            <a:custGeom>
              <a:avLst/>
              <a:gdLst/>
              <a:ahLst/>
              <a:cxnLst/>
              <a:rect l="l" t="t" r="r" b="b"/>
              <a:pathLst>
                <a:path w="76200" h="76200">
                  <a:moveTo>
                    <a:pt x="76200" y="0"/>
                  </a:moveTo>
                  <a:lnTo>
                    <a:pt x="38100" y="25399"/>
                  </a:lnTo>
                  <a:lnTo>
                    <a:pt x="0" y="0"/>
                  </a:lnTo>
                  <a:lnTo>
                    <a:pt x="38100" y="76199"/>
                  </a:lnTo>
                  <a:lnTo>
                    <a:pt x="76200" y="0"/>
                  </a:lnTo>
                  <a:close/>
                </a:path>
              </a:pathLst>
            </a:custGeom>
            <a:solidFill>
              <a:srgbClr val="000000"/>
            </a:solidFill>
          </p:spPr>
          <p:txBody>
            <a:bodyPr wrap="square" lIns="0" tIns="0" rIns="0" bIns="0" rtlCol="0"/>
            <a:lstStyle/>
            <a:p>
              <a:endParaRPr/>
            </a:p>
          </p:txBody>
        </p:sp>
      </p:grpSp>
      <p:pic>
        <p:nvPicPr>
          <p:cNvPr id="23" name="object 23"/>
          <p:cNvPicPr/>
          <p:nvPr/>
        </p:nvPicPr>
        <p:blipFill>
          <a:blip r:embed="rId7" cstate="print"/>
          <a:stretch>
            <a:fillRect/>
          </a:stretch>
        </p:blipFill>
        <p:spPr>
          <a:xfrm>
            <a:off x="5474208" y="2113788"/>
            <a:ext cx="2138171" cy="2121407"/>
          </a:xfrm>
          <a:prstGeom prst="rect">
            <a:avLst/>
          </a:prstGeom>
        </p:spPr>
      </p:pic>
      <p:sp>
        <p:nvSpPr>
          <p:cNvPr id="24" name="object 24"/>
          <p:cNvSpPr txBox="1"/>
          <p:nvPr/>
        </p:nvSpPr>
        <p:spPr>
          <a:xfrm>
            <a:off x="555477" y="1201357"/>
            <a:ext cx="7040069" cy="1147445"/>
          </a:xfrm>
          <a:prstGeom prst="rect">
            <a:avLst/>
          </a:prstGeom>
        </p:spPr>
        <p:txBody>
          <a:bodyPr vert="horz" wrap="square" lIns="0" tIns="12700" rIns="0" bIns="0" rtlCol="0">
            <a:spAutoFit/>
          </a:bodyPr>
          <a:lstStyle/>
          <a:p>
            <a:pPr marL="106680">
              <a:lnSpc>
                <a:spcPct val="100000"/>
              </a:lnSpc>
              <a:spcBef>
                <a:spcPts val="100"/>
              </a:spcBef>
            </a:pPr>
            <a:r>
              <a:rPr sz="2400" spc="-20" dirty="0">
                <a:latin typeface="メイリオ"/>
                <a:cs typeface="メイリオ"/>
              </a:rPr>
              <a:t>DN</a:t>
            </a:r>
            <a:r>
              <a:rPr sz="2400" dirty="0">
                <a:latin typeface="メイリオ"/>
                <a:cs typeface="メイリオ"/>
              </a:rPr>
              <a:t>誘導</a:t>
            </a:r>
            <a:r>
              <a:rPr sz="2400" spc="-10" dirty="0">
                <a:latin typeface="メイリオ"/>
                <a:cs typeface="メイリオ"/>
              </a:rPr>
              <a:t>（3</a:t>
            </a:r>
            <a:r>
              <a:rPr sz="2400" dirty="0">
                <a:latin typeface="メイリオ"/>
                <a:cs typeface="メイリオ"/>
              </a:rPr>
              <a:t>日）のがん幹細胞を</a:t>
            </a:r>
            <a:r>
              <a:rPr sz="2400" spc="-10" dirty="0">
                <a:latin typeface="メイリオ"/>
                <a:cs typeface="メイリオ"/>
              </a:rPr>
              <a:t>500</a:t>
            </a:r>
            <a:r>
              <a:rPr sz="2400" spc="-20" dirty="0">
                <a:latin typeface="メイリオ"/>
                <a:cs typeface="メイリオ"/>
              </a:rPr>
              <a:t>個注入</a:t>
            </a:r>
            <a:endParaRPr sz="2400" dirty="0">
              <a:latin typeface="メイリオ"/>
              <a:cs typeface="メイリオ"/>
            </a:endParaRPr>
          </a:p>
          <a:p>
            <a:pPr marL="12700">
              <a:lnSpc>
                <a:spcPct val="100000"/>
              </a:lnSpc>
              <a:spcBef>
                <a:spcPts val="50"/>
              </a:spcBef>
            </a:pPr>
            <a:r>
              <a:rPr sz="2000" dirty="0">
                <a:latin typeface="メイリオ"/>
                <a:cs typeface="メイリオ"/>
              </a:rPr>
              <a:t>（＋</a:t>
            </a:r>
            <a:r>
              <a:rPr sz="2000" spc="-10" dirty="0">
                <a:latin typeface="メイリオ"/>
                <a:cs typeface="メイリオ"/>
              </a:rPr>
              <a:t>粒子状 </a:t>
            </a:r>
            <a:r>
              <a:rPr sz="2000" dirty="0">
                <a:latin typeface="メイリオ"/>
                <a:cs typeface="メイリオ"/>
              </a:rPr>
              <a:t>DN</a:t>
            </a:r>
            <a:r>
              <a:rPr sz="2000" spc="-10" dirty="0">
                <a:latin typeface="メイリオ"/>
                <a:cs typeface="メイリオ"/>
              </a:rPr>
              <a:t> ゲル</a:t>
            </a:r>
            <a:r>
              <a:rPr sz="2000" spc="-50" dirty="0">
                <a:latin typeface="メイリオ"/>
                <a:cs typeface="メイリオ"/>
              </a:rPr>
              <a:t>）</a:t>
            </a:r>
            <a:endParaRPr sz="2000" dirty="0">
              <a:latin typeface="メイリオ"/>
              <a:cs typeface="メイリオ"/>
            </a:endParaRPr>
          </a:p>
          <a:p>
            <a:pPr marR="68580" algn="ctr">
              <a:lnSpc>
                <a:spcPct val="100000"/>
              </a:lnSpc>
              <a:spcBef>
                <a:spcPts val="2060"/>
              </a:spcBef>
              <a:tabLst>
                <a:tab pos="2190115" algn="l"/>
              </a:tabLst>
            </a:pPr>
            <a:r>
              <a:rPr sz="1200" spc="-25" dirty="0">
                <a:latin typeface="Arial"/>
                <a:cs typeface="Arial"/>
              </a:rPr>
              <a:t>H&amp;E</a:t>
            </a:r>
            <a:r>
              <a:rPr sz="1200" dirty="0">
                <a:latin typeface="Arial"/>
                <a:cs typeface="Arial"/>
              </a:rPr>
              <a:t>	</a:t>
            </a:r>
            <a:r>
              <a:rPr sz="1200" spc="-10" dirty="0">
                <a:latin typeface="Arial"/>
                <a:cs typeface="Arial"/>
              </a:rPr>
              <a:t>Ki-</a:t>
            </a:r>
            <a:r>
              <a:rPr sz="1200" spc="-25" dirty="0">
                <a:latin typeface="Arial"/>
                <a:cs typeface="Arial"/>
              </a:rPr>
              <a:t>67</a:t>
            </a:r>
            <a:endParaRPr sz="1200" dirty="0">
              <a:latin typeface="Arial"/>
              <a:cs typeface="Arial"/>
            </a:endParaRPr>
          </a:p>
        </p:txBody>
      </p:sp>
      <p:sp>
        <p:nvSpPr>
          <p:cNvPr id="25" name="object 25"/>
          <p:cNvSpPr txBox="1"/>
          <p:nvPr/>
        </p:nvSpPr>
        <p:spPr>
          <a:xfrm>
            <a:off x="3289514" y="4263124"/>
            <a:ext cx="418465"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Arial"/>
                <a:cs typeface="Arial"/>
              </a:rPr>
              <a:t>tumor</a:t>
            </a:r>
            <a:endParaRPr sz="1200">
              <a:latin typeface="Arial"/>
              <a:cs typeface="Arial"/>
            </a:endParaRPr>
          </a:p>
        </p:txBody>
      </p:sp>
      <p:sp>
        <p:nvSpPr>
          <p:cNvPr id="26" name="object 26"/>
          <p:cNvSpPr txBox="1"/>
          <p:nvPr/>
        </p:nvSpPr>
        <p:spPr>
          <a:xfrm>
            <a:off x="8043516" y="1156973"/>
            <a:ext cx="3970174" cy="751488"/>
          </a:xfrm>
          <a:prstGeom prst="rect">
            <a:avLst/>
          </a:prstGeom>
        </p:spPr>
        <p:txBody>
          <a:bodyPr vert="horz" wrap="square" lIns="0" tIns="12700" rIns="0" bIns="0" rtlCol="0">
            <a:spAutoFit/>
          </a:bodyPr>
          <a:lstStyle/>
          <a:p>
            <a:pPr marL="12700" marR="5080">
              <a:lnSpc>
                <a:spcPct val="100000"/>
              </a:lnSpc>
              <a:spcBef>
                <a:spcPts val="100"/>
              </a:spcBef>
            </a:pPr>
            <a:r>
              <a:rPr sz="2400" spc="-20" dirty="0">
                <a:latin typeface="メイリオ"/>
                <a:cs typeface="メイリオ"/>
              </a:rPr>
              <a:t>DN</a:t>
            </a:r>
            <a:r>
              <a:rPr sz="2400" dirty="0">
                <a:latin typeface="メイリオ"/>
                <a:cs typeface="メイリオ"/>
              </a:rPr>
              <a:t>誘導</a:t>
            </a:r>
            <a:r>
              <a:rPr sz="2400" spc="-10" dirty="0">
                <a:latin typeface="メイリオ"/>
                <a:cs typeface="メイリオ"/>
              </a:rPr>
              <a:t>（14</a:t>
            </a:r>
            <a:r>
              <a:rPr sz="2400" dirty="0">
                <a:latin typeface="メイリオ"/>
                <a:cs typeface="メイリオ"/>
              </a:rPr>
              <a:t>日</a:t>
            </a:r>
            <a:r>
              <a:rPr sz="2400" spc="-50" dirty="0">
                <a:latin typeface="メイリオ"/>
                <a:cs typeface="メイリオ"/>
              </a:rPr>
              <a:t>）</a:t>
            </a:r>
            <a:r>
              <a:rPr sz="2400" spc="-10" dirty="0">
                <a:latin typeface="メイリオ"/>
                <a:cs typeface="メイリオ"/>
              </a:rPr>
              <a:t>のがん幹細胞を</a:t>
            </a:r>
            <a:r>
              <a:rPr sz="2400" spc="-50" dirty="0">
                <a:latin typeface="メイリオ"/>
                <a:cs typeface="メイリオ"/>
              </a:rPr>
              <a:t> </a:t>
            </a:r>
            <a:r>
              <a:rPr sz="2400" spc="-10" dirty="0">
                <a:latin typeface="メイリオ"/>
                <a:cs typeface="メイリオ"/>
              </a:rPr>
              <a:t>100</a:t>
            </a:r>
            <a:r>
              <a:rPr sz="2400" spc="-20" dirty="0">
                <a:latin typeface="メイリオ"/>
                <a:cs typeface="メイリオ"/>
              </a:rPr>
              <a:t>個注入</a:t>
            </a:r>
            <a:endParaRPr sz="2400" dirty="0">
              <a:latin typeface="メイリオ"/>
              <a:cs typeface="メイリオ"/>
            </a:endParaRPr>
          </a:p>
        </p:txBody>
      </p:sp>
      <p:sp>
        <p:nvSpPr>
          <p:cNvPr id="28" name="正方形/長方形 27">
            <a:extLst>
              <a:ext uri="{FF2B5EF4-FFF2-40B4-BE49-F238E27FC236}">
                <a16:creationId xmlns:a16="http://schemas.microsoft.com/office/drawing/2014/main" id="{B1CDF7A3-42C4-CD70-AF7A-265345951953}"/>
              </a:ext>
            </a:extLst>
          </p:cNvPr>
          <p:cNvSpPr/>
          <p:nvPr/>
        </p:nvSpPr>
        <p:spPr>
          <a:xfrm>
            <a:off x="0" y="-285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がん幹細胞で腫瘍を誘導する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569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がん細胞を幹細胞に変えるハイドロゲル＠動画</a:t>
            </a:r>
          </a:p>
        </p:txBody>
      </p:sp>
      <p:pic>
        <p:nvPicPr>
          <p:cNvPr id="2" name="マサミ - 日本の科学者は、24時間以内にがん細胞をがん幹細胞に変えるハイドロゲルを作成しました_480p">
            <a:hlinkClick r:id="" action="ppaction://media"/>
            <a:extLst>
              <a:ext uri="{FF2B5EF4-FFF2-40B4-BE49-F238E27FC236}">
                <a16:creationId xmlns:a16="http://schemas.microsoft.com/office/drawing/2014/main" id="{D81AA920-96F7-2493-2606-E42D780F29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63875" y="622300"/>
            <a:ext cx="6064250" cy="6064250"/>
          </a:xfrm>
          <a:prstGeom prst="rect">
            <a:avLst/>
          </a:prstGeom>
        </p:spPr>
      </p:pic>
      <p:sp>
        <p:nvSpPr>
          <p:cNvPr id="4" name="テキスト ボックス 3">
            <a:extLst>
              <a:ext uri="{FF2B5EF4-FFF2-40B4-BE49-F238E27FC236}">
                <a16:creationId xmlns:a16="http://schemas.microsoft.com/office/drawing/2014/main" id="{9B80F055-6BFB-2E7F-517A-D1AD6C7EC35A}"/>
              </a:ext>
            </a:extLst>
          </p:cNvPr>
          <p:cNvSpPr txBox="1"/>
          <p:nvPr/>
        </p:nvSpPr>
        <p:spPr>
          <a:xfrm>
            <a:off x="1675865" y="622300"/>
            <a:ext cx="1273324" cy="369332"/>
          </a:xfrm>
          <a:prstGeom prst="rect">
            <a:avLst/>
          </a:prstGeom>
          <a:solidFill>
            <a:srgbClr val="C00000"/>
          </a:solidFill>
        </p:spPr>
        <p:txBody>
          <a:bodyPr wrap="square" rtlCol="0">
            <a:spAutoFit/>
          </a:bodyPr>
          <a:lstStyle/>
          <a:p>
            <a:pPr algn="ctr"/>
            <a:r>
              <a:rPr kumimoji="1" lang="ja-JP" altLang="en-US" b="1" dirty="0">
                <a:solidFill>
                  <a:schemeClr val="bg1"/>
                </a:solidFill>
                <a:latin typeface="BIZ UDPゴシック" panose="020B0400000000000000" pitchFamily="50" charset="-128"/>
                <a:ea typeface="BIZ UDPゴシック" panose="020B0400000000000000" pitchFamily="50" charset="-128"/>
              </a:rPr>
              <a:t>動画再生</a:t>
            </a:r>
          </a:p>
        </p:txBody>
      </p:sp>
    </p:spTree>
    <p:extLst>
      <p:ext uri="{BB962C8B-B14F-4D97-AF65-F5344CB8AC3E}">
        <p14:creationId xmlns:p14="http://schemas.microsoft.com/office/powerpoint/2010/main" val="277466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5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295480"/>
            <a:ext cx="12191999" cy="2800767"/>
          </a:xfrm>
          <a:prstGeom prst="rect">
            <a:avLst/>
          </a:prstGeom>
          <a:noFill/>
        </p:spPr>
        <p:txBody>
          <a:bodyPr wrap="square" rtlCol="0">
            <a:spAutoFit/>
          </a:bodyPr>
          <a:lstStyle/>
          <a:p>
            <a:pPr algn="ct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生物模倣</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ctr"/>
            <a:r>
              <a:rPr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ハイドロ</a:t>
            </a: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ゲル</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pic>
        <p:nvPicPr>
          <p:cNvPr id="1026" name="Picture 2" descr="クラゲのキャラクター">
            <a:extLst>
              <a:ext uri="{FF2B5EF4-FFF2-40B4-BE49-F238E27FC236}">
                <a16:creationId xmlns:a16="http://schemas.microsoft.com/office/drawing/2014/main" id="{DD04689B-DD73-35BC-3788-F57667974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893" y="1945132"/>
            <a:ext cx="1795686" cy="188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66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B8C692B-3D42-250F-A765-636B6BE98647}"/>
              </a:ext>
            </a:extLst>
          </p:cNvPr>
          <p:cNvPicPr>
            <a:picLocks noChangeAspect="1"/>
          </p:cNvPicPr>
          <p:nvPr/>
        </p:nvPicPr>
        <p:blipFill>
          <a:blip r:embed="rId2"/>
          <a:stretch>
            <a:fillRect/>
          </a:stretch>
        </p:blipFill>
        <p:spPr>
          <a:xfrm>
            <a:off x="1241303" y="0"/>
            <a:ext cx="9897856" cy="5801535"/>
          </a:xfrm>
          <a:prstGeom prst="rect">
            <a:avLst/>
          </a:prstGeom>
        </p:spPr>
      </p:pic>
      <p:sp>
        <p:nvSpPr>
          <p:cNvPr id="3" name="テキスト ボックス 2">
            <a:extLst>
              <a:ext uri="{FF2B5EF4-FFF2-40B4-BE49-F238E27FC236}">
                <a16:creationId xmlns:a16="http://schemas.microsoft.com/office/drawing/2014/main" id="{42E70F4F-0068-BA4F-86DA-069E75A81E2D}"/>
              </a:ext>
            </a:extLst>
          </p:cNvPr>
          <p:cNvSpPr txBox="1"/>
          <p:nvPr/>
        </p:nvSpPr>
        <p:spPr>
          <a:xfrm>
            <a:off x="2803020" y="4158463"/>
            <a:ext cx="5999148" cy="1569660"/>
          </a:xfrm>
          <a:prstGeom prst="rect">
            <a:avLst/>
          </a:prstGeom>
          <a:noFill/>
        </p:spPr>
        <p:txBody>
          <a:bodyPr wrap="square" rtlCol="0">
            <a:spAutoFit/>
          </a:bodyPr>
          <a:lstStyle/>
          <a:p>
            <a:pPr algn="ctr"/>
            <a:r>
              <a:rPr kumimoji="1" lang="ja-JP" altLang="en-US" sz="96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腸を模倣</a:t>
            </a:r>
            <a:endParaRPr kumimoji="1" lang="en-US" altLang="ja-JP" sz="96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67016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2400" i="0" dirty="0">
                <a:solidFill>
                  <a:schemeClr val="bg1"/>
                </a:solidFill>
                <a:effectLst/>
                <a:latin typeface="メイリオ" panose="020B0604030504040204" pitchFamily="50" charset="-128"/>
                <a:ea typeface="メイリオ" panose="020B0604030504040204" pitchFamily="50" charset="-128"/>
              </a:rPr>
              <a:t>生体器官の動きを再現する「光駆動型オンチップ運動素子」</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pic>
        <p:nvPicPr>
          <p:cNvPr id="1026" name="Picture 2">
            <a:extLst>
              <a:ext uri="{FF2B5EF4-FFF2-40B4-BE49-F238E27FC236}">
                <a16:creationId xmlns:a16="http://schemas.microsoft.com/office/drawing/2014/main" id="{35ABCFF2-8F90-756B-9FB0-C2BFB19F14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4679"/>
            <a:ext cx="12192000" cy="56197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027BE68-4285-45A7-B8B4-D1445D869AA5}"/>
              </a:ext>
            </a:extLst>
          </p:cNvPr>
          <p:cNvSpPr txBox="1"/>
          <p:nvPr/>
        </p:nvSpPr>
        <p:spPr>
          <a:xfrm>
            <a:off x="3747651" y="6474429"/>
            <a:ext cx="4696698" cy="369332"/>
          </a:xfrm>
          <a:prstGeom prst="rect">
            <a:avLst/>
          </a:prstGeom>
          <a:noFill/>
        </p:spPr>
        <p:txBody>
          <a:bodyPr wrap="square">
            <a:spAutoFit/>
          </a:bodyPr>
          <a:lstStyle/>
          <a:p>
            <a:pPr algn="ctr"/>
            <a:r>
              <a:rPr lang="en-US" altLang="ja-JP" dirty="0">
                <a:latin typeface="Cooper Black" panose="0208090404030B020404" pitchFamily="18" charset="0"/>
              </a:rPr>
              <a:t>https://emira-t.jp/eq/10186/</a:t>
            </a:r>
            <a:endParaRPr lang="ja-JP" altLang="en-US" dirty="0">
              <a:latin typeface="Cooper Black" panose="0208090404030B020404" pitchFamily="18" charset="0"/>
            </a:endParaRPr>
          </a:p>
        </p:txBody>
      </p:sp>
      <p:sp>
        <p:nvSpPr>
          <p:cNvPr id="5" name="テキスト ボックス 4">
            <a:extLst>
              <a:ext uri="{FF2B5EF4-FFF2-40B4-BE49-F238E27FC236}">
                <a16:creationId xmlns:a16="http://schemas.microsoft.com/office/drawing/2014/main" id="{3977FCB7-0931-90B2-BF0E-5FD35681AE90}"/>
              </a:ext>
            </a:extLst>
          </p:cNvPr>
          <p:cNvSpPr txBox="1"/>
          <p:nvPr/>
        </p:nvSpPr>
        <p:spPr>
          <a:xfrm>
            <a:off x="0" y="498045"/>
            <a:ext cx="12192000" cy="461665"/>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腸の筋肉を模倣するハイドロゲル</a:t>
            </a:r>
          </a:p>
        </p:txBody>
      </p:sp>
    </p:spTree>
    <p:extLst>
      <p:ext uri="{BB962C8B-B14F-4D97-AF65-F5344CB8AC3E}">
        <p14:creationId xmlns:p14="http://schemas.microsoft.com/office/powerpoint/2010/main" val="3042780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285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2400" i="0" dirty="0">
                <a:solidFill>
                  <a:schemeClr val="bg1"/>
                </a:solidFill>
                <a:effectLst/>
                <a:latin typeface="メイリオ" panose="020B0604030504040204" pitchFamily="50" charset="-128"/>
                <a:ea typeface="メイリオ" panose="020B0604030504040204" pitchFamily="50" charset="-128"/>
              </a:rPr>
              <a:t>腸管神経系と「光駆動型オンチップ運動素子」</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0F711D8B-7E5C-4C15-EE3F-33B46B47D139}"/>
              </a:ext>
            </a:extLst>
          </p:cNvPr>
          <p:cNvSpPr txBox="1"/>
          <p:nvPr/>
        </p:nvSpPr>
        <p:spPr>
          <a:xfrm>
            <a:off x="-1" y="449551"/>
            <a:ext cx="12192000" cy="830997"/>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腸は第二の脳と言われるが、本当は「第一の脳」？</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腸にも神経系（</a:t>
            </a:r>
            <a:r>
              <a:rPr kumimoji="1" lang="en-US" altLang="ja-JP" sz="2400" dirty="0">
                <a:latin typeface="BIZ UDPゴシック" panose="020B0400000000000000" pitchFamily="50" charset="-128"/>
                <a:ea typeface="BIZ UDPゴシック" panose="020B0400000000000000" pitchFamily="50" charset="-128"/>
              </a:rPr>
              <a:t>2</a:t>
            </a:r>
            <a:r>
              <a:rPr kumimoji="1" lang="ja-JP" altLang="en-US" sz="2400" dirty="0">
                <a:latin typeface="BIZ UDPゴシック" panose="020B0400000000000000" pitchFamily="50" charset="-128"/>
                <a:ea typeface="BIZ UDPゴシック" panose="020B0400000000000000" pitchFamily="50" charset="-128"/>
              </a:rPr>
              <a:t>系統のニューロンが張り巡らされている）があり、脳と相互連携している。</a:t>
            </a:r>
          </a:p>
        </p:txBody>
      </p:sp>
      <p:pic>
        <p:nvPicPr>
          <p:cNvPr id="1034" name="Picture 10" descr="消化管の筋と内在神経系">
            <a:extLst>
              <a:ext uri="{FF2B5EF4-FFF2-40B4-BE49-F238E27FC236}">
                <a16:creationId xmlns:a16="http://schemas.microsoft.com/office/drawing/2014/main" id="{CF3C99C9-F00C-8846-2B0E-784DEA5D2B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50" y="1280548"/>
            <a:ext cx="7687147" cy="557745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基本ニューロン型">
            <a:extLst>
              <a:ext uri="{FF2B5EF4-FFF2-40B4-BE49-F238E27FC236}">
                <a16:creationId xmlns:a16="http://schemas.microsoft.com/office/drawing/2014/main" id="{E7CF6964-100D-BE88-CF35-4728717E8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364" y="1299620"/>
            <a:ext cx="5334411" cy="276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22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79462" y="1049770"/>
            <a:ext cx="1717105" cy="1872151"/>
          </a:xfrm>
          <a:prstGeom prst="rect">
            <a:avLst/>
          </a:prstGeom>
        </p:spPr>
      </p:pic>
      <p:sp>
        <p:nvSpPr>
          <p:cNvPr id="4" name="object 4"/>
          <p:cNvSpPr txBox="1"/>
          <p:nvPr/>
        </p:nvSpPr>
        <p:spPr>
          <a:xfrm>
            <a:off x="427434" y="2983670"/>
            <a:ext cx="3683000" cy="817244"/>
          </a:xfrm>
          <a:prstGeom prst="rect">
            <a:avLst/>
          </a:prstGeom>
        </p:spPr>
        <p:txBody>
          <a:bodyPr vert="horz" wrap="square" lIns="0" tIns="35560" rIns="0" bIns="0" rtlCol="0">
            <a:spAutoFit/>
          </a:bodyPr>
          <a:lstStyle/>
          <a:p>
            <a:pPr marL="12700">
              <a:lnSpc>
                <a:spcPct val="100000"/>
              </a:lnSpc>
              <a:spcBef>
                <a:spcPts val="280"/>
              </a:spcBef>
              <a:tabLst>
                <a:tab pos="469265" algn="l"/>
              </a:tabLst>
            </a:pPr>
            <a:r>
              <a:rPr sz="1800" b="1" spc="-50" dirty="0">
                <a:latin typeface="游ゴシック"/>
                <a:cs typeface="游ゴシック"/>
              </a:rPr>
              <a:t>龔</a:t>
            </a:r>
            <a:r>
              <a:rPr sz="1800" b="1" dirty="0">
                <a:latin typeface="游ゴシック"/>
                <a:cs typeface="游ゴシック"/>
              </a:rPr>
              <a:t>	剣萍（</a:t>
            </a:r>
            <a:r>
              <a:rPr sz="1800" dirty="0">
                <a:latin typeface="メイリオ"/>
                <a:cs typeface="メイリオ"/>
              </a:rPr>
              <a:t>グン・チェンピン）教</a:t>
            </a:r>
            <a:r>
              <a:rPr sz="1800" spc="-50" dirty="0">
                <a:latin typeface="メイリオ"/>
                <a:cs typeface="メイリオ"/>
              </a:rPr>
              <a:t>授</a:t>
            </a:r>
            <a:endParaRPr sz="1800" dirty="0">
              <a:latin typeface="メイリオ"/>
              <a:cs typeface="メイリオ"/>
            </a:endParaRPr>
          </a:p>
          <a:p>
            <a:pPr marL="12700">
              <a:lnSpc>
                <a:spcPts val="2095"/>
              </a:lnSpc>
              <a:spcBef>
                <a:spcPts val="180"/>
              </a:spcBef>
            </a:pPr>
            <a:r>
              <a:rPr sz="1800" dirty="0">
                <a:latin typeface="Century Gothic"/>
                <a:cs typeface="Century Gothic"/>
              </a:rPr>
              <a:t>Jian</a:t>
            </a:r>
            <a:r>
              <a:rPr sz="1800" spc="-35" dirty="0">
                <a:latin typeface="Century Gothic"/>
                <a:cs typeface="Century Gothic"/>
              </a:rPr>
              <a:t> </a:t>
            </a:r>
            <a:r>
              <a:rPr sz="1800" dirty="0">
                <a:latin typeface="Century Gothic"/>
                <a:cs typeface="Century Gothic"/>
              </a:rPr>
              <a:t>Ping</a:t>
            </a:r>
            <a:r>
              <a:rPr sz="1800" spc="-20" dirty="0">
                <a:latin typeface="Century Gothic"/>
                <a:cs typeface="Century Gothic"/>
              </a:rPr>
              <a:t> Gong</a:t>
            </a:r>
            <a:endParaRPr sz="1800" dirty="0">
              <a:latin typeface="Century Gothic"/>
              <a:cs typeface="Century Gothic"/>
            </a:endParaRPr>
          </a:p>
          <a:p>
            <a:pPr marL="12700">
              <a:lnSpc>
                <a:spcPts val="1614"/>
              </a:lnSpc>
              <a:tabLst>
                <a:tab pos="1257300" algn="l"/>
              </a:tabLst>
            </a:pPr>
            <a:r>
              <a:rPr sz="1400" dirty="0">
                <a:latin typeface="メイリオ"/>
                <a:cs typeface="メイリオ"/>
              </a:rPr>
              <a:t>・北大大学</a:t>
            </a:r>
            <a:r>
              <a:rPr sz="1400" spc="-50" dirty="0">
                <a:latin typeface="メイリオ"/>
                <a:cs typeface="メイリオ"/>
              </a:rPr>
              <a:t>院</a:t>
            </a:r>
            <a:r>
              <a:rPr sz="1400" dirty="0">
                <a:latin typeface="メイリオ"/>
                <a:cs typeface="メイリオ"/>
              </a:rPr>
              <a:t>	</a:t>
            </a:r>
            <a:r>
              <a:rPr sz="1400" dirty="0">
                <a:latin typeface="游ゴシック"/>
                <a:cs typeface="游ゴシック"/>
              </a:rPr>
              <a:t>先端生命科学研究</a:t>
            </a:r>
            <a:r>
              <a:rPr sz="1400" spc="-50" dirty="0">
                <a:latin typeface="游ゴシック"/>
                <a:cs typeface="游ゴシック"/>
              </a:rPr>
              <a:t>院</a:t>
            </a:r>
            <a:endParaRPr sz="1400" dirty="0">
              <a:latin typeface="游ゴシック"/>
              <a:cs typeface="游ゴシック"/>
            </a:endParaRPr>
          </a:p>
        </p:txBody>
      </p:sp>
      <p:sp>
        <p:nvSpPr>
          <p:cNvPr id="5" name="object 5"/>
          <p:cNvSpPr txBox="1"/>
          <p:nvPr/>
        </p:nvSpPr>
        <p:spPr>
          <a:xfrm>
            <a:off x="503980" y="4823459"/>
            <a:ext cx="3942079" cy="1339850"/>
          </a:xfrm>
          <a:prstGeom prst="rect">
            <a:avLst/>
          </a:prstGeom>
        </p:spPr>
        <p:txBody>
          <a:bodyPr vert="horz" wrap="square" lIns="0" tIns="29209" rIns="0" bIns="0" rtlCol="0">
            <a:spAutoFit/>
          </a:bodyPr>
          <a:lstStyle/>
          <a:p>
            <a:pPr marL="12700">
              <a:lnSpc>
                <a:spcPct val="100000"/>
              </a:lnSpc>
              <a:spcBef>
                <a:spcPts val="229"/>
              </a:spcBef>
            </a:pPr>
            <a:r>
              <a:rPr sz="1400" b="1" spc="-10" dirty="0">
                <a:latin typeface="メイリオ"/>
                <a:cs typeface="メイリオ"/>
              </a:rPr>
              <a:t>・切断後、常温で元に戻るゲル</a:t>
            </a:r>
            <a:endParaRPr sz="1400" dirty="0">
              <a:latin typeface="メイリオ"/>
              <a:cs typeface="メイリオ"/>
            </a:endParaRPr>
          </a:p>
          <a:p>
            <a:pPr marL="12700">
              <a:lnSpc>
                <a:spcPts val="1614"/>
              </a:lnSpc>
              <a:spcBef>
                <a:spcPts val="135"/>
              </a:spcBef>
            </a:pPr>
            <a:r>
              <a:rPr sz="1400" b="1" dirty="0">
                <a:latin typeface="Century Gothic"/>
                <a:cs typeface="Century Gothic"/>
              </a:rPr>
              <a:t>Nature</a:t>
            </a:r>
            <a:r>
              <a:rPr sz="1400" b="1" spc="-35" dirty="0">
                <a:latin typeface="Century Gothic"/>
                <a:cs typeface="Century Gothic"/>
              </a:rPr>
              <a:t> </a:t>
            </a:r>
            <a:r>
              <a:rPr sz="1400" b="1" dirty="0">
                <a:latin typeface="Century Gothic"/>
                <a:cs typeface="Century Gothic"/>
              </a:rPr>
              <a:t>Materials</a:t>
            </a:r>
            <a:r>
              <a:rPr sz="1400" dirty="0">
                <a:latin typeface="Century Gothic"/>
                <a:cs typeface="Century Gothic"/>
              </a:rPr>
              <a:t>,</a:t>
            </a:r>
            <a:r>
              <a:rPr sz="1400" spc="-20" dirty="0">
                <a:latin typeface="Century Gothic"/>
                <a:cs typeface="Century Gothic"/>
              </a:rPr>
              <a:t> </a:t>
            </a:r>
            <a:r>
              <a:rPr sz="1400" dirty="0">
                <a:latin typeface="Century Gothic"/>
                <a:cs typeface="Century Gothic"/>
              </a:rPr>
              <a:t>12(10),</a:t>
            </a:r>
            <a:r>
              <a:rPr sz="1400" spc="-45" dirty="0">
                <a:latin typeface="Century Gothic"/>
                <a:cs typeface="Century Gothic"/>
              </a:rPr>
              <a:t> </a:t>
            </a:r>
            <a:r>
              <a:rPr sz="1400" dirty="0">
                <a:latin typeface="Century Gothic"/>
                <a:cs typeface="Century Gothic"/>
              </a:rPr>
              <a:t>932-937,</a:t>
            </a:r>
            <a:r>
              <a:rPr sz="1400" spc="-65" dirty="0">
                <a:latin typeface="Century Gothic"/>
                <a:cs typeface="Century Gothic"/>
              </a:rPr>
              <a:t> </a:t>
            </a:r>
            <a:r>
              <a:rPr sz="1400" spc="-20" dirty="0">
                <a:latin typeface="Century Gothic"/>
                <a:cs typeface="Century Gothic"/>
              </a:rPr>
              <a:t>2013</a:t>
            </a:r>
            <a:endParaRPr sz="1400" dirty="0">
              <a:latin typeface="Century Gothic"/>
              <a:cs typeface="Century Gothic"/>
            </a:endParaRPr>
          </a:p>
          <a:p>
            <a:pPr marL="12700">
              <a:lnSpc>
                <a:spcPts val="1614"/>
              </a:lnSpc>
            </a:pPr>
            <a:r>
              <a:rPr sz="1400" b="1" spc="-10" dirty="0">
                <a:latin typeface="メイリオ"/>
                <a:cs typeface="メイリオ"/>
              </a:rPr>
              <a:t>・力学負荷で荷電が変わるゲル</a:t>
            </a:r>
            <a:endParaRPr sz="1400" dirty="0">
              <a:latin typeface="メイリオ"/>
              <a:cs typeface="メイリオ"/>
            </a:endParaRPr>
          </a:p>
          <a:p>
            <a:pPr marL="12700">
              <a:lnSpc>
                <a:spcPts val="1614"/>
              </a:lnSpc>
              <a:spcBef>
                <a:spcPts val="130"/>
              </a:spcBef>
            </a:pPr>
            <a:r>
              <a:rPr sz="1400" b="1" dirty="0">
                <a:latin typeface="Century Gothic"/>
                <a:cs typeface="Century Gothic"/>
              </a:rPr>
              <a:t>Nature</a:t>
            </a:r>
            <a:r>
              <a:rPr sz="1400" b="1" spc="10" dirty="0">
                <a:latin typeface="Century Gothic"/>
                <a:cs typeface="Century Gothic"/>
              </a:rPr>
              <a:t> </a:t>
            </a:r>
            <a:r>
              <a:rPr sz="1400" b="1" spc="-10" dirty="0">
                <a:latin typeface="Century Gothic"/>
                <a:cs typeface="Century Gothic"/>
              </a:rPr>
              <a:t>Communication</a:t>
            </a:r>
            <a:r>
              <a:rPr sz="1400" spc="-10" dirty="0">
                <a:latin typeface="Century Gothic"/>
                <a:cs typeface="Century Gothic"/>
              </a:rPr>
              <a:t>,</a:t>
            </a:r>
            <a:r>
              <a:rPr sz="1400" spc="-20" dirty="0">
                <a:latin typeface="Century Gothic"/>
                <a:cs typeface="Century Gothic"/>
              </a:rPr>
              <a:t> </a:t>
            </a:r>
            <a:r>
              <a:rPr sz="1400" dirty="0">
                <a:latin typeface="Century Gothic"/>
                <a:cs typeface="Century Gothic"/>
              </a:rPr>
              <a:t>5, 4490,</a:t>
            </a:r>
            <a:r>
              <a:rPr sz="1400" spc="-20" dirty="0">
                <a:latin typeface="Century Gothic"/>
                <a:cs typeface="Century Gothic"/>
              </a:rPr>
              <a:t> 2014</a:t>
            </a:r>
            <a:endParaRPr sz="1400" dirty="0">
              <a:latin typeface="Century Gothic"/>
              <a:cs typeface="Century Gothic"/>
            </a:endParaRPr>
          </a:p>
          <a:p>
            <a:pPr marL="12700">
              <a:lnSpc>
                <a:spcPts val="1614"/>
              </a:lnSpc>
            </a:pPr>
            <a:r>
              <a:rPr sz="1400" b="1" spc="-20" dirty="0">
                <a:latin typeface="メイリオ"/>
                <a:cs typeface="メイリオ"/>
              </a:rPr>
              <a:t>・トレーニングすると筋肉のように強くなるゲル</a:t>
            </a:r>
            <a:endParaRPr sz="1400" dirty="0">
              <a:latin typeface="メイリオ"/>
              <a:cs typeface="メイリオ"/>
            </a:endParaRPr>
          </a:p>
          <a:p>
            <a:pPr marL="12700">
              <a:lnSpc>
                <a:spcPct val="100000"/>
              </a:lnSpc>
              <a:spcBef>
                <a:spcPts val="135"/>
              </a:spcBef>
            </a:pPr>
            <a:r>
              <a:rPr sz="1400" b="1" dirty="0">
                <a:latin typeface="Century Gothic"/>
                <a:cs typeface="Century Gothic"/>
              </a:rPr>
              <a:t>Science</a:t>
            </a:r>
            <a:r>
              <a:rPr sz="1400" dirty="0">
                <a:latin typeface="Century Gothic"/>
                <a:cs typeface="Century Gothic"/>
              </a:rPr>
              <a:t>,</a:t>
            </a:r>
            <a:r>
              <a:rPr sz="1400" spc="-20" dirty="0">
                <a:latin typeface="Century Gothic"/>
                <a:cs typeface="Century Gothic"/>
              </a:rPr>
              <a:t> </a:t>
            </a:r>
            <a:r>
              <a:rPr sz="1400" dirty="0">
                <a:latin typeface="Century Gothic"/>
                <a:cs typeface="Century Gothic"/>
              </a:rPr>
              <a:t>363,</a:t>
            </a:r>
            <a:r>
              <a:rPr sz="1400" spc="-35" dirty="0">
                <a:latin typeface="Century Gothic"/>
                <a:cs typeface="Century Gothic"/>
              </a:rPr>
              <a:t> </a:t>
            </a:r>
            <a:r>
              <a:rPr sz="1400" dirty="0">
                <a:latin typeface="Century Gothic"/>
                <a:cs typeface="Century Gothic"/>
              </a:rPr>
              <a:t>504-508,</a:t>
            </a:r>
            <a:r>
              <a:rPr sz="1400" spc="-45" dirty="0">
                <a:latin typeface="Century Gothic"/>
                <a:cs typeface="Century Gothic"/>
              </a:rPr>
              <a:t> </a:t>
            </a:r>
            <a:r>
              <a:rPr sz="1400" spc="-20" dirty="0">
                <a:latin typeface="Century Gothic"/>
                <a:cs typeface="Century Gothic"/>
              </a:rPr>
              <a:t>2019</a:t>
            </a:r>
            <a:endParaRPr sz="1400" dirty="0">
              <a:latin typeface="Century Gothic"/>
              <a:cs typeface="Century Gothic"/>
            </a:endParaRPr>
          </a:p>
        </p:txBody>
      </p:sp>
      <p:sp>
        <p:nvSpPr>
          <p:cNvPr id="7" name="object 7"/>
          <p:cNvSpPr txBox="1"/>
          <p:nvPr/>
        </p:nvSpPr>
        <p:spPr>
          <a:xfrm>
            <a:off x="1965149" y="2232905"/>
            <a:ext cx="2811068" cy="572721"/>
          </a:xfrm>
          <a:prstGeom prst="rect">
            <a:avLst/>
          </a:prstGeom>
        </p:spPr>
        <p:txBody>
          <a:bodyPr vert="horz" wrap="square" lIns="0" tIns="7620" rIns="0" bIns="0" rtlCol="0">
            <a:spAutoFit/>
          </a:bodyPr>
          <a:lstStyle/>
          <a:p>
            <a:pPr marL="12700" marR="5080" algn="just">
              <a:lnSpc>
                <a:spcPct val="101699"/>
              </a:lnSpc>
              <a:spcBef>
                <a:spcPts val="60"/>
              </a:spcBef>
            </a:pPr>
            <a:r>
              <a:rPr sz="1800" b="1" spc="-10" dirty="0">
                <a:solidFill>
                  <a:srgbClr val="FF0000"/>
                </a:solidFill>
                <a:latin typeface="メイリオ"/>
                <a:cs typeface="メイリオ"/>
              </a:rPr>
              <a:t>世界トップレベルのハイドロゲル研究の</a:t>
            </a:r>
            <a:r>
              <a:rPr sz="1800" b="1" spc="-20" dirty="0">
                <a:solidFill>
                  <a:srgbClr val="FF0000"/>
                </a:solidFill>
                <a:latin typeface="メイリオ"/>
                <a:cs typeface="メイリオ"/>
              </a:rPr>
              <a:t>専門家</a:t>
            </a:r>
            <a:endParaRPr sz="1800" dirty="0">
              <a:latin typeface="メイリオ"/>
              <a:cs typeface="メイリオ"/>
            </a:endParaRPr>
          </a:p>
        </p:txBody>
      </p:sp>
      <p:sp>
        <p:nvSpPr>
          <p:cNvPr id="8" name="object 8"/>
          <p:cNvSpPr txBox="1"/>
          <p:nvPr/>
        </p:nvSpPr>
        <p:spPr>
          <a:xfrm>
            <a:off x="541257" y="4358077"/>
            <a:ext cx="32258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0000"/>
                </a:solidFill>
                <a:latin typeface="メイリオ"/>
                <a:cs typeface="メイリオ"/>
              </a:rPr>
              <a:t>世界一流科学雑誌に成果を発表</a:t>
            </a:r>
            <a:endParaRPr sz="1800" dirty="0">
              <a:latin typeface="メイリオ"/>
              <a:cs typeface="メイリオ"/>
            </a:endParaRPr>
          </a:p>
        </p:txBody>
      </p:sp>
      <p:sp>
        <p:nvSpPr>
          <p:cNvPr id="9" name="object 9"/>
          <p:cNvSpPr txBox="1"/>
          <p:nvPr/>
        </p:nvSpPr>
        <p:spPr>
          <a:xfrm>
            <a:off x="8377494" y="1585792"/>
            <a:ext cx="3133684" cy="337912"/>
          </a:xfrm>
          <a:prstGeom prst="rect">
            <a:avLst/>
          </a:prstGeom>
          <a:solidFill>
            <a:srgbClr val="FF3399"/>
          </a:solidFill>
          <a:ln w="12700">
            <a:solidFill>
              <a:srgbClr val="000000"/>
            </a:solidFill>
          </a:ln>
        </p:spPr>
        <p:txBody>
          <a:bodyPr vert="horz" wrap="square" lIns="0" tIns="29844" rIns="0" bIns="0" rtlCol="0">
            <a:spAutoFit/>
          </a:bodyPr>
          <a:lstStyle/>
          <a:p>
            <a:pPr marL="45720">
              <a:lnSpc>
                <a:spcPct val="100000"/>
              </a:lnSpc>
              <a:spcBef>
                <a:spcPts val="234"/>
              </a:spcBef>
            </a:pPr>
            <a:r>
              <a:rPr sz="2000" b="1" spc="-5" dirty="0">
                <a:latin typeface="游ゴシック"/>
                <a:cs typeface="游ゴシック"/>
              </a:rPr>
              <a:t>ジメチルアクリルアミド</a:t>
            </a:r>
            <a:endParaRPr sz="2000" dirty="0">
              <a:latin typeface="游ゴシック"/>
              <a:cs typeface="游ゴシック"/>
            </a:endParaRPr>
          </a:p>
        </p:txBody>
      </p:sp>
      <p:sp>
        <p:nvSpPr>
          <p:cNvPr id="10" name="object 10"/>
          <p:cNvSpPr txBox="1"/>
          <p:nvPr/>
        </p:nvSpPr>
        <p:spPr>
          <a:xfrm>
            <a:off x="2613000" y="1589639"/>
            <a:ext cx="5427361" cy="330219"/>
          </a:xfrm>
          <a:prstGeom prst="rect">
            <a:avLst/>
          </a:prstGeom>
          <a:solidFill>
            <a:srgbClr val="00FF00"/>
          </a:solidFill>
          <a:ln w="12700">
            <a:solidFill>
              <a:srgbClr val="000000"/>
            </a:solidFill>
          </a:ln>
        </p:spPr>
        <p:txBody>
          <a:bodyPr vert="horz" wrap="square" lIns="0" tIns="9525" rIns="0" bIns="0" rtlCol="0">
            <a:spAutoFit/>
          </a:bodyPr>
          <a:lstStyle/>
          <a:p>
            <a:pPr marL="45085" marR="64135">
              <a:lnSpc>
                <a:spcPts val="2470"/>
              </a:lnSpc>
              <a:spcBef>
                <a:spcPts val="75"/>
              </a:spcBef>
            </a:pPr>
            <a:r>
              <a:rPr sz="2000" b="1" spc="-5" dirty="0">
                <a:latin typeface="メイリオ"/>
                <a:cs typeface="メイリオ"/>
              </a:rPr>
              <a:t>アクリルアミド・メチル</a:t>
            </a:r>
            <a:r>
              <a:rPr sz="2000" b="1" spc="-10" dirty="0">
                <a:latin typeface="メイリオ"/>
                <a:cs typeface="メイリオ"/>
              </a:rPr>
              <a:t>プロパンスルホン酸</a:t>
            </a:r>
            <a:endParaRPr sz="2000" dirty="0">
              <a:latin typeface="メイリオ"/>
              <a:cs typeface="メイリオ"/>
            </a:endParaRPr>
          </a:p>
        </p:txBody>
      </p:sp>
      <p:grpSp>
        <p:nvGrpSpPr>
          <p:cNvPr id="11" name="object 11"/>
          <p:cNvGrpSpPr/>
          <p:nvPr/>
        </p:nvGrpSpPr>
        <p:grpSpPr>
          <a:xfrm>
            <a:off x="8787338" y="5110125"/>
            <a:ext cx="269875" cy="531495"/>
            <a:chOff x="8505325" y="5110125"/>
            <a:chExt cx="269875" cy="531495"/>
          </a:xfrm>
        </p:grpSpPr>
        <p:sp>
          <p:nvSpPr>
            <p:cNvPr id="12" name="object 12"/>
            <p:cNvSpPr/>
            <p:nvPr/>
          </p:nvSpPr>
          <p:spPr>
            <a:xfrm>
              <a:off x="8580119" y="5496964"/>
              <a:ext cx="165100" cy="96520"/>
            </a:xfrm>
            <a:custGeom>
              <a:avLst/>
              <a:gdLst/>
              <a:ahLst/>
              <a:cxnLst/>
              <a:rect l="l" t="t" r="r" b="b"/>
              <a:pathLst>
                <a:path w="165100" h="96520">
                  <a:moveTo>
                    <a:pt x="0" y="96184"/>
                  </a:moveTo>
                  <a:lnTo>
                    <a:pt x="164799" y="0"/>
                  </a:lnTo>
                </a:path>
              </a:pathLst>
            </a:custGeom>
            <a:ln w="11343">
              <a:solidFill>
                <a:srgbClr val="000000"/>
              </a:solidFill>
            </a:ln>
          </p:spPr>
          <p:txBody>
            <a:bodyPr wrap="square" lIns="0" tIns="0" rIns="0" bIns="0" rtlCol="0"/>
            <a:lstStyle/>
            <a:p>
              <a:endParaRPr/>
            </a:p>
          </p:txBody>
        </p:sp>
        <p:sp>
          <p:nvSpPr>
            <p:cNvPr id="13" name="object 13"/>
            <p:cNvSpPr/>
            <p:nvPr/>
          </p:nvSpPr>
          <p:spPr>
            <a:xfrm>
              <a:off x="8604423" y="5539521"/>
              <a:ext cx="165100" cy="96520"/>
            </a:xfrm>
            <a:custGeom>
              <a:avLst/>
              <a:gdLst/>
              <a:ahLst/>
              <a:cxnLst/>
              <a:rect l="l" t="t" r="r" b="b"/>
              <a:pathLst>
                <a:path w="165100" h="96520">
                  <a:moveTo>
                    <a:pt x="0" y="96184"/>
                  </a:moveTo>
                  <a:lnTo>
                    <a:pt x="164799" y="0"/>
                  </a:lnTo>
                </a:path>
              </a:pathLst>
            </a:custGeom>
            <a:ln w="11343">
              <a:solidFill>
                <a:srgbClr val="000000"/>
              </a:solidFill>
            </a:ln>
          </p:spPr>
          <p:txBody>
            <a:bodyPr wrap="square" lIns="0" tIns="0" rIns="0" bIns="0" rtlCol="0"/>
            <a:lstStyle/>
            <a:p>
              <a:endParaRPr/>
            </a:p>
          </p:txBody>
        </p:sp>
        <p:sp>
          <p:nvSpPr>
            <p:cNvPr id="14" name="object 14"/>
            <p:cNvSpPr/>
            <p:nvPr/>
          </p:nvSpPr>
          <p:spPr>
            <a:xfrm>
              <a:off x="8744916" y="5252338"/>
              <a:ext cx="0" cy="273050"/>
            </a:xfrm>
            <a:custGeom>
              <a:avLst/>
              <a:gdLst/>
              <a:ahLst/>
              <a:cxnLst/>
              <a:rect l="l" t="t" r="r" b="b"/>
              <a:pathLst>
                <a:path h="273050">
                  <a:moveTo>
                    <a:pt x="0" y="272998"/>
                  </a:moveTo>
                  <a:lnTo>
                    <a:pt x="0" y="0"/>
                  </a:lnTo>
                </a:path>
              </a:pathLst>
            </a:custGeom>
            <a:ln w="11252">
              <a:solidFill>
                <a:srgbClr val="000000"/>
              </a:solidFill>
            </a:ln>
          </p:spPr>
          <p:txBody>
            <a:bodyPr wrap="square" lIns="0" tIns="0" rIns="0" bIns="0" rtlCol="0"/>
            <a:lstStyle/>
            <a:p>
              <a:endParaRPr/>
            </a:p>
          </p:txBody>
        </p:sp>
        <p:sp>
          <p:nvSpPr>
            <p:cNvPr id="15" name="object 15"/>
            <p:cNvSpPr/>
            <p:nvPr/>
          </p:nvSpPr>
          <p:spPr>
            <a:xfrm>
              <a:off x="8511040" y="5115840"/>
              <a:ext cx="234315" cy="136525"/>
            </a:xfrm>
            <a:custGeom>
              <a:avLst/>
              <a:gdLst/>
              <a:ahLst/>
              <a:cxnLst/>
              <a:rect l="l" t="t" r="r" b="b"/>
              <a:pathLst>
                <a:path w="234315" h="136525">
                  <a:moveTo>
                    <a:pt x="233874" y="136499"/>
                  </a:moveTo>
                  <a:lnTo>
                    <a:pt x="0" y="0"/>
                  </a:lnTo>
                </a:path>
              </a:pathLst>
            </a:custGeom>
            <a:ln w="11343">
              <a:solidFill>
                <a:srgbClr val="000000"/>
              </a:solidFill>
            </a:ln>
          </p:spPr>
          <p:txBody>
            <a:bodyPr wrap="square" lIns="0" tIns="0" rIns="0" bIns="0" rtlCol="0"/>
            <a:lstStyle/>
            <a:p>
              <a:endParaRPr/>
            </a:p>
          </p:txBody>
        </p:sp>
      </p:grpSp>
      <p:sp>
        <p:nvSpPr>
          <p:cNvPr id="16" name="object 16"/>
          <p:cNvSpPr txBox="1"/>
          <p:nvPr/>
        </p:nvSpPr>
        <p:spPr>
          <a:xfrm>
            <a:off x="8707214" y="5505429"/>
            <a:ext cx="634365" cy="253365"/>
          </a:xfrm>
          <a:prstGeom prst="rect">
            <a:avLst/>
          </a:prstGeom>
        </p:spPr>
        <p:txBody>
          <a:bodyPr vert="horz" wrap="square" lIns="0" tIns="11430" rIns="0" bIns="0" rtlCol="0">
            <a:spAutoFit/>
          </a:bodyPr>
          <a:lstStyle/>
          <a:p>
            <a:pPr marL="12700">
              <a:lnSpc>
                <a:spcPct val="100000"/>
              </a:lnSpc>
              <a:spcBef>
                <a:spcPts val="90"/>
              </a:spcBef>
              <a:tabLst>
                <a:tab pos="485775" algn="l"/>
              </a:tabLst>
            </a:pPr>
            <a:r>
              <a:rPr sz="1500" spc="-50" dirty="0">
                <a:latin typeface="Arial"/>
                <a:cs typeface="Arial"/>
              </a:rPr>
              <a:t>O</a:t>
            </a:r>
            <a:r>
              <a:rPr sz="1500" dirty="0">
                <a:latin typeface="Arial"/>
                <a:cs typeface="Arial"/>
              </a:rPr>
              <a:t>	</a:t>
            </a:r>
            <a:r>
              <a:rPr sz="1500" spc="-50" dirty="0">
                <a:latin typeface="Arial"/>
                <a:cs typeface="Arial"/>
              </a:rPr>
              <a:t>N</a:t>
            </a:r>
            <a:endParaRPr sz="1500">
              <a:latin typeface="Arial"/>
              <a:cs typeface="Arial"/>
            </a:endParaRPr>
          </a:p>
        </p:txBody>
      </p:sp>
      <p:grpSp>
        <p:nvGrpSpPr>
          <p:cNvPr id="17" name="object 17"/>
          <p:cNvGrpSpPr/>
          <p:nvPr/>
        </p:nvGrpSpPr>
        <p:grpSpPr>
          <a:xfrm>
            <a:off x="8553458" y="5105697"/>
            <a:ext cx="947419" cy="835025"/>
            <a:chOff x="8271445" y="5105697"/>
            <a:chExt cx="947419" cy="835025"/>
          </a:xfrm>
        </p:grpSpPr>
        <p:sp>
          <p:nvSpPr>
            <p:cNvPr id="18" name="object 18"/>
            <p:cNvSpPr/>
            <p:nvPr/>
          </p:nvSpPr>
          <p:spPr>
            <a:xfrm>
              <a:off x="8744913" y="5525338"/>
              <a:ext cx="142240" cy="83185"/>
            </a:xfrm>
            <a:custGeom>
              <a:avLst/>
              <a:gdLst/>
              <a:ahLst/>
              <a:cxnLst/>
              <a:rect l="l" t="t" r="r" b="b"/>
              <a:pathLst>
                <a:path w="142240" h="83185">
                  <a:moveTo>
                    <a:pt x="0" y="0"/>
                  </a:moveTo>
                  <a:lnTo>
                    <a:pt x="142031" y="82896"/>
                  </a:lnTo>
                </a:path>
              </a:pathLst>
            </a:custGeom>
            <a:ln w="11343">
              <a:solidFill>
                <a:srgbClr val="000000"/>
              </a:solidFill>
            </a:ln>
          </p:spPr>
          <p:txBody>
            <a:bodyPr wrap="square" lIns="0" tIns="0" rIns="0" bIns="0" rtlCol="0"/>
            <a:lstStyle/>
            <a:p>
              <a:endParaRPr/>
            </a:p>
          </p:txBody>
        </p:sp>
        <p:sp>
          <p:nvSpPr>
            <p:cNvPr id="19" name="object 19"/>
            <p:cNvSpPr/>
            <p:nvPr/>
          </p:nvSpPr>
          <p:spPr>
            <a:xfrm>
              <a:off x="9068944" y="5525338"/>
              <a:ext cx="144145" cy="84455"/>
            </a:xfrm>
            <a:custGeom>
              <a:avLst/>
              <a:gdLst/>
              <a:ahLst/>
              <a:cxnLst/>
              <a:rect l="l" t="t" r="r" b="b"/>
              <a:pathLst>
                <a:path w="144145" h="84454">
                  <a:moveTo>
                    <a:pt x="0" y="83881"/>
                  </a:moveTo>
                  <a:lnTo>
                    <a:pt x="143719" y="0"/>
                  </a:lnTo>
                </a:path>
              </a:pathLst>
            </a:custGeom>
            <a:ln w="11343">
              <a:solidFill>
                <a:srgbClr val="000000"/>
              </a:solidFill>
            </a:ln>
          </p:spPr>
          <p:txBody>
            <a:bodyPr wrap="square" lIns="0" tIns="0" rIns="0" bIns="0" rtlCol="0"/>
            <a:lstStyle/>
            <a:p>
              <a:endParaRPr/>
            </a:p>
          </p:txBody>
        </p:sp>
        <p:sp>
          <p:nvSpPr>
            <p:cNvPr id="20" name="object 20"/>
            <p:cNvSpPr/>
            <p:nvPr/>
          </p:nvSpPr>
          <p:spPr>
            <a:xfrm>
              <a:off x="8744912" y="5115843"/>
              <a:ext cx="234315" cy="136525"/>
            </a:xfrm>
            <a:custGeom>
              <a:avLst/>
              <a:gdLst/>
              <a:ahLst/>
              <a:cxnLst/>
              <a:rect l="l" t="t" r="r" b="b"/>
              <a:pathLst>
                <a:path w="234315" h="136525">
                  <a:moveTo>
                    <a:pt x="233874" y="0"/>
                  </a:moveTo>
                  <a:lnTo>
                    <a:pt x="0" y="136499"/>
                  </a:lnTo>
                </a:path>
              </a:pathLst>
            </a:custGeom>
            <a:ln w="11343">
              <a:solidFill>
                <a:srgbClr val="000000"/>
              </a:solidFill>
            </a:ln>
          </p:spPr>
          <p:txBody>
            <a:bodyPr wrap="square" lIns="0" tIns="0" rIns="0" bIns="0" rtlCol="0"/>
            <a:lstStyle/>
            <a:p>
              <a:endParaRPr/>
            </a:p>
          </p:txBody>
        </p:sp>
        <p:sp>
          <p:nvSpPr>
            <p:cNvPr id="21" name="object 21"/>
            <p:cNvSpPr/>
            <p:nvPr/>
          </p:nvSpPr>
          <p:spPr>
            <a:xfrm>
              <a:off x="8978786" y="5764941"/>
              <a:ext cx="0" cy="170180"/>
            </a:xfrm>
            <a:custGeom>
              <a:avLst/>
              <a:gdLst/>
              <a:ahLst/>
              <a:cxnLst/>
              <a:rect l="l" t="t" r="r" b="b"/>
              <a:pathLst>
                <a:path h="170179">
                  <a:moveTo>
                    <a:pt x="0" y="0"/>
                  </a:moveTo>
                  <a:lnTo>
                    <a:pt x="0" y="169898"/>
                  </a:lnTo>
                </a:path>
              </a:pathLst>
            </a:custGeom>
            <a:ln w="11252">
              <a:solidFill>
                <a:srgbClr val="000000"/>
              </a:solidFill>
            </a:ln>
          </p:spPr>
          <p:txBody>
            <a:bodyPr wrap="square" lIns="0" tIns="0" rIns="0" bIns="0" rtlCol="0"/>
            <a:lstStyle/>
            <a:p>
              <a:endParaRPr/>
            </a:p>
          </p:txBody>
        </p:sp>
        <p:sp>
          <p:nvSpPr>
            <p:cNvPr id="22" name="object 22"/>
            <p:cNvSpPr/>
            <p:nvPr/>
          </p:nvSpPr>
          <p:spPr>
            <a:xfrm>
              <a:off x="8384446" y="5111412"/>
              <a:ext cx="19050" cy="142875"/>
            </a:xfrm>
            <a:custGeom>
              <a:avLst/>
              <a:gdLst/>
              <a:ahLst/>
              <a:cxnLst/>
              <a:rect l="l" t="t" r="r" b="b"/>
              <a:pathLst>
                <a:path w="19050" h="142875">
                  <a:moveTo>
                    <a:pt x="18694" y="0"/>
                  </a:moveTo>
                  <a:lnTo>
                    <a:pt x="10752" y="16292"/>
                  </a:lnTo>
                  <a:lnTo>
                    <a:pt x="4883" y="33705"/>
                  </a:lnTo>
                  <a:lnTo>
                    <a:pt x="1247" y="52081"/>
                  </a:lnTo>
                  <a:lnTo>
                    <a:pt x="0" y="71259"/>
                  </a:lnTo>
                  <a:lnTo>
                    <a:pt x="1247" y="90437"/>
                  </a:lnTo>
                  <a:lnTo>
                    <a:pt x="4883" y="108812"/>
                  </a:lnTo>
                  <a:lnTo>
                    <a:pt x="10752" y="126226"/>
                  </a:lnTo>
                  <a:lnTo>
                    <a:pt x="18694" y="142518"/>
                  </a:lnTo>
                </a:path>
              </a:pathLst>
            </a:custGeom>
            <a:ln w="11254">
              <a:solidFill>
                <a:srgbClr val="000000"/>
              </a:solidFill>
            </a:ln>
          </p:spPr>
          <p:txBody>
            <a:bodyPr wrap="square" lIns="0" tIns="0" rIns="0" bIns="0" rtlCol="0"/>
            <a:lstStyle/>
            <a:p>
              <a:endParaRPr/>
            </a:p>
          </p:txBody>
        </p:sp>
        <p:sp>
          <p:nvSpPr>
            <p:cNvPr id="23" name="object 23"/>
            <p:cNvSpPr/>
            <p:nvPr/>
          </p:nvSpPr>
          <p:spPr>
            <a:xfrm>
              <a:off x="8277160" y="5115845"/>
              <a:ext cx="234315" cy="136525"/>
            </a:xfrm>
            <a:custGeom>
              <a:avLst/>
              <a:gdLst/>
              <a:ahLst/>
              <a:cxnLst/>
              <a:rect l="l" t="t" r="r" b="b"/>
              <a:pathLst>
                <a:path w="234315" h="136525">
                  <a:moveTo>
                    <a:pt x="233874" y="0"/>
                  </a:moveTo>
                  <a:lnTo>
                    <a:pt x="0" y="136499"/>
                  </a:lnTo>
                </a:path>
              </a:pathLst>
            </a:custGeom>
            <a:ln w="11343">
              <a:solidFill>
                <a:srgbClr val="000000"/>
              </a:solidFill>
            </a:ln>
          </p:spPr>
          <p:txBody>
            <a:bodyPr wrap="square" lIns="0" tIns="0" rIns="0" bIns="0" rtlCol="0"/>
            <a:lstStyle/>
            <a:p>
              <a:endParaRPr/>
            </a:p>
          </p:txBody>
        </p:sp>
      </p:grpSp>
      <p:sp>
        <p:nvSpPr>
          <p:cNvPr id="24" name="object 24"/>
          <p:cNvSpPr txBox="1"/>
          <p:nvPr/>
        </p:nvSpPr>
        <p:spPr>
          <a:xfrm>
            <a:off x="9251536" y="5013780"/>
            <a:ext cx="119380" cy="230504"/>
          </a:xfrm>
          <a:prstGeom prst="rect">
            <a:avLst/>
          </a:prstGeom>
        </p:spPr>
        <p:txBody>
          <a:bodyPr vert="horz" wrap="square" lIns="0" tIns="11430" rIns="0" bIns="0" rtlCol="0">
            <a:spAutoFit/>
          </a:bodyPr>
          <a:lstStyle/>
          <a:p>
            <a:pPr marL="12700">
              <a:lnSpc>
                <a:spcPct val="100000"/>
              </a:lnSpc>
              <a:spcBef>
                <a:spcPts val="90"/>
              </a:spcBef>
            </a:pPr>
            <a:r>
              <a:rPr sz="1350" spc="-50" dirty="0">
                <a:latin typeface="Arial"/>
                <a:cs typeface="Arial"/>
              </a:rPr>
              <a:t>n</a:t>
            </a:r>
            <a:endParaRPr sz="1350">
              <a:latin typeface="Arial"/>
              <a:cs typeface="Arial"/>
            </a:endParaRPr>
          </a:p>
        </p:txBody>
      </p:sp>
      <p:grpSp>
        <p:nvGrpSpPr>
          <p:cNvPr id="25" name="object 25"/>
          <p:cNvGrpSpPr/>
          <p:nvPr/>
        </p:nvGrpSpPr>
        <p:grpSpPr>
          <a:xfrm>
            <a:off x="5109188" y="5095294"/>
            <a:ext cx="4100195" cy="481330"/>
            <a:chOff x="4827175" y="5095294"/>
            <a:chExt cx="4100195" cy="481330"/>
          </a:xfrm>
        </p:grpSpPr>
        <p:sp>
          <p:nvSpPr>
            <p:cNvPr id="26" name="object 26"/>
            <p:cNvSpPr/>
            <p:nvPr/>
          </p:nvSpPr>
          <p:spPr>
            <a:xfrm>
              <a:off x="8901399" y="5101009"/>
              <a:ext cx="20320" cy="142875"/>
            </a:xfrm>
            <a:custGeom>
              <a:avLst/>
              <a:gdLst/>
              <a:ahLst/>
              <a:cxnLst/>
              <a:rect l="l" t="t" r="r" b="b"/>
              <a:pathLst>
                <a:path w="20320" h="142875">
                  <a:moveTo>
                    <a:pt x="0" y="142309"/>
                  </a:moveTo>
                  <a:lnTo>
                    <a:pt x="8435" y="125628"/>
                  </a:lnTo>
                  <a:lnTo>
                    <a:pt x="14674" y="107736"/>
                  </a:lnTo>
                  <a:lnTo>
                    <a:pt x="18545" y="88806"/>
                  </a:lnTo>
                  <a:lnTo>
                    <a:pt x="19873" y="69016"/>
                  </a:lnTo>
                  <a:lnTo>
                    <a:pt x="18712" y="50507"/>
                  </a:lnTo>
                  <a:lnTo>
                    <a:pt x="15324" y="32739"/>
                  </a:lnTo>
                  <a:lnTo>
                    <a:pt x="9849" y="15856"/>
                  </a:lnTo>
                  <a:lnTo>
                    <a:pt x="2430" y="0"/>
                  </a:lnTo>
                </a:path>
              </a:pathLst>
            </a:custGeom>
            <a:ln w="11254">
              <a:solidFill>
                <a:srgbClr val="000000"/>
              </a:solidFill>
            </a:ln>
          </p:spPr>
          <p:txBody>
            <a:bodyPr wrap="square" lIns="0" tIns="0" rIns="0" bIns="0" rtlCol="0"/>
            <a:lstStyle/>
            <a:p>
              <a:endParaRPr/>
            </a:p>
          </p:txBody>
        </p:sp>
        <p:sp>
          <p:nvSpPr>
            <p:cNvPr id="27" name="object 27"/>
            <p:cNvSpPr/>
            <p:nvPr/>
          </p:nvSpPr>
          <p:spPr>
            <a:xfrm>
              <a:off x="5107405" y="5447780"/>
              <a:ext cx="149860" cy="85725"/>
            </a:xfrm>
            <a:custGeom>
              <a:avLst/>
              <a:gdLst/>
              <a:ahLst/>
              <a:cxnLst/>
              <a:rect l="l" t="t" r="r" b="b"/>
              <a:pathLst>
                <a:path w="149860" h="85725">
                  <a:moveTo>
                    <a:pt x="0" y="85577"/>
                  </a:moveTo>
                  <a:lnTo>
                    <a:pt x="149676" y="0"/>
                  </a:lnTo>
                </a:path>
              </a:pathLst>
            </a:custGeom>
            <a:ln w="10145">
              <a:solidFill>
                <a:srgbClr val="000000"/>
              </a:solidFill>
            </a:ln>
          </p:spPr>
          <p:txBody>
            <a:bodyPr wrap="square" lIns="0" tIns="0" rIns="0" bIns="0" rtlCol="0"/>
            <a:lstStyle/>
            <a:p>
              <a:endParaRPr/>
            </a:p>
          </p:txBody>
        </p:sp>
        <p:sp>
          <p:nvSpPr>
            <p:cNvPr id="28" name="object 28"/>
            <p:cNvSpPr/>
            <p:nvPr/>
          </p:nvSpPr>
          <p:spPr>
            <a:xfrm>
              <a:off x="5129480" y="5485643"/>
              <a:ext cx="149860" cy="85725"/>
            </a:xfrm>
            <a:custGeom>
              <a:avLst/>
              <a:gdLst/>
              <a:ahLst/>
              <a:cxnLst/>
              <a:rect l="l" t="t" r="r" b="b"/>
              <a:pathLst>
                <a:path w="149860" h="85725">
                  <a:moveTo>
                    <a:pt x="0" y="85577"/>
                  </a:moveTo>
                  <a:lnTo>
                    <a:pt x="149676" y="0"/>
                  </a:lnTo>
                </a:path>
              </a:pathLst>
            </a:custGeom>
            <a:ln w="10145">
              <a:solidFill>
                <a:srgbClr val="000000"/>
              </a:solidFill>
            </a:ln>
          </p:spPr>
          <p:txBody>
            <a:bodyPr wrap="square" lIns="0" tIns="0" rIns="0" bIns="0" rtlCol="0"/>
            <a:lstStyle/>
            <a:p>
              <a:endParaRPr/>
            </a:p>
          </p:txBody>
        </p:sp>
        <p:sp>
          <p:nvSpPr>
            <p:cNvPr id="29" name="object 29"/>
            <p:cNvSpPr/>
            <p:nvPr/>
          </p:nvSpPr>
          <p:spPr>
            <a:xfrm>
              <a:off x="5257082" y="5230128"/>
              <a:ext cx="0" cy="243204"/>
            </a:xfrm>
            <a:custGeom>
              <a:avLst/>
              <a:gdLst/>
              <a:ahLst/>
              <a:cxnLst/>
              <a:rect l="l" t="t" r="r" b="b"/>
              <a:pathLst>
                <a:path h="243204">
                  <a:moveTo>
                    <a:pt x="0" y="242894"/>
                  </a:moveTo>
                  <a:lnTo>
                    <a:pt x="0" y="0"/>
                  </a:lnTo>
                </a:path>
              </a:pathLst>
            </a:custGeom>
            <a:ln w="10219">
              <a:solidFill>
                <a:srgbClr val="000000"/>
              </a:solidFill>
            </a:ln>
          </p:spPr>
          <p:txBody>
            <a:bodyPr wrap="square" lIns="0" tIns="0" rIns="0" bIns="0" rtlCol="0"/>
            <a:lstStyle/>
            <a:p>
              <a:endParaRPr/>
            </a:p>
          </p:txBody>
        </p:sp>
        <p:sp>
          <p:nvSpPr>
            <p:cNvPr id="30" name="object 30"/>
            <p:cNvSpPr/>
            <p:nvPr/>
          </p:nvSpPr>
          <p:spPr>
            <a:xfrm>
              <a:off x="5044668" y="5108681"/>
              <a:ext cx="212725" cy="121920"/>
            </a:xfrm>
            <a:custGeom>
              <a:avLst/>
              <a:gdLst/>
              <a:ahLst/>
              <a:cxnLst/>
              <a:rect l="l" t="t" r="r" b="b"/>
              <a:pathLst>
                <a:path w="212725" h="121920">
                  <a:moveTo>
                    <a:pt x="212413" y="121447"/>
                  </a:moveTo>
                  <a:lnTo>
                    <a:pt x="0" y="0"/>
                  </a:lnTo>
                </a:path>
              </a:pathLst>
            </a:custGeom>
            <a:ln w="10145">
              <a:solidFill>
                <a:srgbClr val="000000"/>
              </a:solidFill>
            </a:ln>
          </p:spPr>
          <p:txBody>
            <a:bodyPr wrap="square" lIns="0" tIns="0" rIns="0" bIns="0" rtlCol="0"/>
            <a:lstStyle/>
            <a:p>
              <a:endParaRPr/>
            </a:p>
          </p:txBody>
        </p:sp>
        <p:sp>
          <p:nvSpPr>
            <p:cNvPr id="31" name="object 31"/>
            <p:cNvSpPr/>
            <p:nvPr/>
          </p:nvSpPr>
          <p:spPr>
            <a:xfrm>
              <a:off x="4832255" y="5108681"/>
              <a:ext cx="212725" cy="121920"/>
            </a:xfrm>
            <a:custGeom>
              <a:avLst/>
              <a:gdLst/>
              <a:ahLst/>
              <a:cxnLst/>
              <a:rect l="l" t="t" r="r" b="b"/>
              <a:pathLst>
                <a:path w="212725" h="121920">
                  <a:moveTo>
                    <a:pt x="212413" y="0"/>
                  </a:moveTo>
                  <a:lnTo>
                    <a:pt x="0" y="121447"/>
                  </a:lnTo>
                </a:path>
              </a:pathLst>
            </a:custGeom>
            <a:ln w="10145">
              <a:solidFill>
                <a:srgbClr val="000000"/>
              </a:solidFill>
            </a:ln>
          </p:spPr>
          <p:txBody>
            <a:bodyPr wrap="square" lIns="0" tIns="0" rIns="0" bIns="0" rtlCol="0"/>
            <a:lstStyle/>
            <a:p>
              <a:endParaRPr/>
            </a:p>
          </p:txBody>
        </p:sp>
      </p:grpSp>
      <p:sp>
        <p:nvSpPr>
          <p:cNvPr id="32" name="object 32"/>
          <p:cNvSpPr txBox="1"/>
          <p:nvPr/>
        </p:nvSpPr>
        <p:spPr>
          <a:xfrm>
            <a:off x="5247554" y="5453912"/>
            <a:ext cx="701675" cy="227965"/>
          </a:xfrm>
          <a:prstGeom prst="rect">
            <a:avLst/>
          </a:prstGeom>
        </p:spPr>
        <p:txBody>
          <a:bodyPr vert="horz" wrap="square" lIns="0" tIns="15875" rIns="0" bIns="0" rtlCol="0">
            <a:spAutoFit/>
          </a:bodyPr>
          <a:lstStyle/>
          <a:p>
            <a:pPr marL="12700">
              <a:lnSpc>
                <a:spcPct val="100000"/>
              </a:lnSpc>
              <a:spcBef>
                <a:spcPts val="125"/>
              </a:spcBef>
              <a:tabLst>
                <a:tab pos="441959" algn="l"/>
              </a:tabLst>
            </a:pPr>
            <a:r>
              <a:rPr sz="1300" spc="-50" dirty="0">
                <a:latin typeface="Arial"/>
                <a:cs typeface="Arial"/>
              </a:rPr>
              <a:t>O</a:t>
            </a:r>
            <a:r>
              <a:rPr sz="1300" dirty="0">
                <a:latin typeface="Arial"/>
                <a:cs typeface="Arial"/>
              </a:rPr>
              <a:t>	</a:t>
            </a:r>
            <a:r>
              <a:rPr sz="1300" spc="-25" dirty="0">
                <a:latin typeface="Arial"/>
                <a:cs typeface="Arial"/>
              </a:rPr>
              <a:t>NH</a:t>
            </a:r>
            <a:endParaRPr sz="1300">
              <a:latin typeface="Arial"/>
              <a:cs typeface="Arial"/>
            </a:endParaRPr>
          </a:p>
        </p:txBody>
      </p:sp>
      <p:grpSp>
        <p:nvGrpSpPr>
          <p:cNvPr id="33" name="object 33"/>
          <p:cNvGrpSpPr/>
          <p:nvPr/>
        </p:nvGrpSpPr>
        <p:grpSpPr>
          <a:xfrm>
            <a:off x="5534015" y="5103601"/>
            <a:ext cx="222885" cy="448309"/>
            <a:chOff x="5252002" y="5103601"/>
            <a:chExt cx="222885" cy="448309"/>
          </a:xfrm>
        </p:grpSpPr>
        <p:sp>
          <p:nvSpPr>
            <p:cNvPr id="34" name="object 34"/>
            <p:cNvSpPr/>
            <p:nvPr/>
          </p:nvSpPr>
          <p:spPr>
            <a:xfrm>
              <a:off x="5257082" y="5473023"/>
              <a:ext cx="129539" cy="74295"/>
            </a:xfrm>
            <a:custGeom>
              <a:avLst/>
              <a:gdLst/>
              <a:ahLst/>
              <a:cxnLst/>
              <a:rect l="l" t="t" r="r" b="b"/>
              <a:pathLst>
                <a:path w="129539" h="74295">
                  <a:moveTo>
                    <a:pt x="0" y="0"/>
                  </a:moveTo>
                  <a:lnTo>
                    <a:pt x="128997" y="73754"/>
                  </a:lnTo>
                </a:path>
              </a:pathLst>
            </a:custGeom>
            <a:ln w="10145">
              <a:solidFill>
                <a:srgbClr val="000000"/>
              </a:solidFill>
            </a:ln>
          </p:spPr>
          <p:txBody>
            <a:bodyPr wrap="square" lIns="0" tIns="0" rIns="0" bIns="0" rtlCol="0"/>
            <a:lstStyle/>
            <a:p>
              <a:endParaRPr/>
            </a:p>
          </p:txBody>
        </p:sp>
        <p:sp>
          <p:nvSpPr>
            <p:cNvPr id="35" name="object 35"/>
            <p:cNvSpPr/>
            <p:nvPr/>
          </p:nvSpPr>
          <p:spPr>
            <a:xfrm>
              <a:off x="5257082" y="5108681"/>
              <a:ext cx="212725" cy="121920"/>
            </a:xfrm>
            <a:custGeom>
              <a:avLst/>
              <a:gdLst/>
              <a:ahLst/>
              <a:cxnLst/>
              <a:rect l="l" t="t" r="r" b="b"/>
              <a:pathLst>
                <a:path w="212725" h="121920">
                  <a:moveTo>
                    <a:pt x="212413" y="0"/>
                  </a:moveTo>
                  <a:lnTo>
                    <a:pt x="0" y="121447"/>
                  </a:lnTo>
                </a:path>
              </a:pathLst>
            </a:custGeom>
            <a:ln w="10145">
              <a:solidFill>
                <a:srgbClr val="000000"/>
              </a:solidFill>
            </a:ln>
          </p:spPr>
          <p:txBody>
            <a:bodyPr wrap="square" lIns="0" tIns="0" rIns="0" bIns="0" rtlCol="0"/>
            <a:lstStyle/>
            <a:p>
              <a:endParaRPr/>
            </a:p>
          </p:txBody>
        </p:sp>
      </p:grpSp>
      <p:sp>
        <p:nvSpPr>
          <p:cNvPr id="36" name="object 36"/>
          <p:cNvSpPr txBox="1"/>
          <p:nvPr/>
        </p:nvSpPr>
        <p:spPr>
          <a:xfrm>
            <a:off x="6107003" y="5696806"/>
            <a:ext cx="271780" cy="227965"/>
          </a:xfrm>
          <a:prstGeom prst="rect">
            <a:avLst/>
          </a:prstGeom>
        </p:spPr>
        <p:txBody>
          <a:bodyPr vert="horz" wrap="square" lIns="0" tIns="15875" rIns="0" bIns="0" rtlCol="0">
            <a:spAutoFit/>
          </a:bodyPr>
          <a:lstStyle/>
          <a:p>
            <a:pPr marL="12700">
              <a:lnSpc>
                <a:spcPct val="100000"/>
              </a:lnSpc>
              <a:spcBef>
                <a:spcPts val="125"/>
              </a:spcBef>
            </a:pPr>
            <a:r>
              <a:rPr sz="1300" spc="-25" dirty="0">
                <a:latin typeface="Arial"/>
                <a:cs typeface="Arial"/>
              </a:rPr>
              <a:t>SO</a:t>
            </a:r>
            <a:endParaRPr sz="1300">
              <a:latin typeface="Arial"/>
              <a:cs typeface="Arial"/>
            </a:endParaRPr>
          </a:p>
        </p:txBody>
      </p:sp>
      <p:sp>
        <p:nvSpPr>
          <p:cNvPr id="37" name="object 37"/>
          <p:cNvSpPr txBox="1"/>
          <p:nvPr/>
        </p:nvSpPr>
        <p:spPr>
          <a:xfrm>
            <a:off x="6366170" y="5780175"/>
            <a:ext cx="71120" cy="177800"/>
          </a:xfrm>
          <a:prstGeom prst="rect">
            <a:avLst/>
          </a:prstGeom>
        </p:spPr>
        <p:txBody>
          <a:bodyPr vert="horz" wrap="square" lIns="0" tIns="12065" rIns="0" bIns="0" rtlCol="0">
            <a:spAutoFit/>
          </a:bodyPr>
          <a:lstStyle/>
          <a:p>
            <a:pPr>
              <a:lnSpc>
                <a:spcPct val="100000"/>
              </a:lnSpc>
              <a:spcBef>
                <a:spcPts val="95"/>
              </a:spcBef>
            </a:pPr>
            <a:r>
              <a:rPr sz="1000" spc="-50" dirty="0">
                <a:latin typeface="Arial"/>
                <a:cs typeface="Arial"/>
              </a:rPr>
              <a:t>3</a:t>
            </a:r>
            <a:endParaRPr sz="1000">
              <a:latin typeface="Arial"/>
              <a:cs typeface="Arial"/>
            </a:endParaRPr>
          </a:p>
        </p:txBody>
      </p:sp>
      <p:sp>
        <p:nvSpPr>
          <p:cNvPr id="38" name="object 38"/>
          <p:cNvSpPr txBox="1"/>
          <p:nvPr/>
        </p:nvSpPr>
        <p:spPr>
          <a:xfrm>
            <a:off x="6437197" y="5595980"/>
            <a:ext cx="42545" cy="177800"/>
          </a:xfrm>
          <a:prstGeom prst="rect">
            <a:avLst/>
          </a:prstGeom>
        </p:spPr>
        <p:txBody>
          <a:bodyPr vert="horz" wrap="square" lIns="0" tIns="12065" rIns="0" bIns="0" rtlCol="0">
            <a:spAutoFit/>
          </a:bodyPr>
          <a:lstStyle/>
          <a:p>
            <a:pPr>
              <a:lnSpc>
                <a:spcPct val="100000"/>
              </a:lnSpc>
              <a:spcBef>
                <a:spcPts val="95"/>
              </a:spcBef>
            </a:pPr>
            <a:r>
              <a:rPr sz="1000" spc="-60" dirty="0">
                <a:latin typeface="Arial"/>
                <a:cs typeface="Arial"/>
              </a:rPr>
              <a:t>-</a:t>
            </a:r>
            <a:endParaRPr sz="1000">
              <a:latin typeface="Arial"/>
              <a:cs typeface="Arial"/>
            </a:endParaRPr>
          </a:p>
        </p:txBody>
      </p:sp>
      <p:grpSp>
        <p:nvGrpSpPr>
          <p:cNvPr id="39" name="object 39"/>
          <p:cNvGrpSpPr/>
          <p:nvPr/>
        </p:nvGrpSpPr>
        <p:grpSpPr>
          <a:xfrm>
            <a:off x="5192322" y="5090555"/>
            <a:ext cx="911225" cy="962660"/>
            <a:chOff x="4910309" y="5090555"/>
            <a:chExt cx="911225" cy="962660"/>
          </a:xfrm>
        </p:grpSpPr>
        <p:sp>
          <p:nvSpPr>
            <p:cNvPr id="40" name="object 40"/>
            <p:cNvSpPr/>
            <p:nvPr/>
          </p:nvSpPr>
          <p:spPr>
            <a:xfrm>
              <a:off x="5469498" y="5686202"/>
              <a:ext cx="0" cy="151765"/>
            </a:xfrm>
            <a:custGeom>
              <a:avLst/>
              <a:gdLst/>
              <a:ahLst/>
              <a:cxnLst/>
              <a:rect l="l" t="t" r="r" b="b"/>
              <a:pathLst>
                <a:path h="151764">
                  <a:moveTo>
                    <a:pt x="0" y="0"/>
                  </a:moveTo>
                  <a:lnTo>
                    <a:pt x="0" y="151163"/>
                  </a:lnTo>
                </a:path>
              </a:pathLst>
            </a:custGeom>
            <a:ln w="10219">
              <a:solidFill>
                <a:srgbClr val="000000"/>
              </a:solidFill>
            </a:ln>
          </p:spPr>
          <p:txBody>
            <a:bodyPr wrap="square" lIns="0" tIns="0" rIns="0" bIns="0" rtlCol="0"/>
            <a:lstStyle/>
            <a:p>
              <a:endParaRPr/>
            </a:p>
          </p:txBody>
        </p:sp>
        <p:sp>
          <p:nvSpPr>
            <p:cNvPr id="41" name="object 41"/>
            <p:cNvSpPr/>
            <p:nvPr/>
          </p:nvSpPr>
          <p:spPr>
            <a:xfrm>
              <a:off x="5469498" y="5837364"/>
              <a:ext cx="212725" cy="121920"/>
            </a:xfrm>
            <a:custGeom>
              <a:avLst/>
              <a:gdLst/>
              <a:ahLst/>
              <a:cxnLst/>
              <a:rect l="l" t="t" r="r" b="b"/>
              <a:pathLst>
                <a:path w="212725" h="121920">
                  <a:moveTo>
                    <a:pt x="0" y="0"/>
                  </a:moveTo>
                  <a:lnTo>
                    <a:pt x="212413" y="121447"/>
                  </a:lnTo>
                </a:path>
              </a:pathLst>
            </a:custGeom>
            <a:ln w="10145">
              <a:solidFill>
                <a:srgbClr val="000000"/>
              </a:solidFill>
            </a:ln>
          </p:spPr>
          <p:txBody>
            <a:bodyPr wrap="square" lIns="0" tIns="0" rIns="0" bIns="0" rtlCol="0"/>
            <a:lstStyle/>
            <a:p>
              <a:endParaRPr/>
            </a:p>
          </p:txBody>
        </p:sp>
        <p:sp>
          <p:nvSpPr>
            <p:cNvPr id="42" name="object 42"/>
            <p:cNvSpPr/>
            <p:nvPr/>
          </p:nvSpPr>
          <p:spPr>
            <a:xfrm>
              <a:off x="5681911" y="5882036"/>
              <a:ext cx="134620" cy="76835"/>
            </a:xfrm>
            <a:custGeom>
              <a:avLst/>
              <a:gdLst/>
              <a:ahLst/>
              <a:cxnLst/>
              <a:rect l="l" t="t" r="r" b="b"/>
              <a:pathLst>
                <a:path w="134620" h="76835">
                  <a:moveTo>
                    <a:pt x="0" y="76774"/>
                  </a:moveTo>
                  <a:lnTo>
                    <a:pt x="134279" y="0"/>
                  </a:lnTo>
                </a:path>
              </a:pathLst>
            </a:custGeom>
            <a:ln w="10145">
              <a:solidFill>
                <a:srgbClr val="000000"/>
              </a:solidFill>
            </a:ln>
          </p:spPr>
          <p:txBody>
            <a:bodyPr wrap="square" lIns="0" tIns="0" rIns="0" bIns="0" rtlCol="0"/>
            <a:lstStyle/>
            <a:p>
              <a:endParaRPr/>
            </a:p>
          </p:txBody>
        </p:sp>
        <p:sp>
          <p:nvSpPr>
            <p:cNvPr id="43" name="object 43"/>
            <p:cNvSpPr/>
            <p:nvPr/>
          </p:nvSpPr>
          <p:spPr>
            <a:xfrm>
              <a:off x="5257084" y="5837364"/>
              <a:ext cx="212725" cy="210820"/>
            </a:xfrm>
            <a:custGeom>
              <a:avLst/>
              <a:gdLst/>
              <a:ahLst/>
              <a:cxnLst/>
              <a:rect l="l" t="t" r="r" b="b"/>
              <a:pathLst>
                <a:path w="212725" h="210820">
                  <a:moveTo>
                    <a:pt x="212413" y="0"/>
                  </a:moveTo>
                  <a:lnTo>
                    <a:pt x="0" y="121447"/>
                  </a:lnTo>
                </a:path>
                <a:path w="212725" h="210820">
                  <a:moveTo>
                    <a:pt x="212413" y="0"/>
                  </a:moveTo>
                  <a:lnTo>
                    <a:pt x="89776" y="210352"/>
                  </a:lnTo>
                </a:path>
              </a:pathLst>
            </a:custGeom>
            <a:ln w="10170">
              <a:solidFill>
                <a:srgbClr val="000000"/>
              </a:solidFill>
            </a:ln>
          </p:spPr>
          <p:txBody>
            <a:bodyPr wrap="square" lIns="0" tIns="0" rIns="0" bIns="0" rtlCol="0"/>
            <a:lstStyle/>
            <a:p>
              <a:endParaRPr/>
            </a:p>
          </p:txBody>
        </p:sp>
        <p:sp>
          <p:nvSpPr>
            <p:cNvPr id="44" name="object 44"/>
            <p:cNvSpPr/>
            <p:nvPr/>
          </p:nvSpPr>
          <p:spPr>
            <a:xfrm>
              <a:off x="4915707" y="5106607"/>
              <a:ext cx="17145" cy="127000"/>
            </a:xfrm>
            <a:custGeom>
              <a:avLst/>
              <a:gdLst/>
              <a:ahLst/>
              <a:cxnLst/>
              <a:rect l="l" t="t" r="r" b="b"/>
              <a:pathLst>
                <a:path w="17145" h="127000">
                  <a:moveTo>
                    <a:pt x="16979" y="0"/>
                  </a:moveTo>
                  <a:lnTo>
                    <a:pt x="9765" y="14495"/>
                  </a:lnTo>
                  <a:lnTo>
                    <a:pt x="4435" y="29989"/>
                  </a:lnTo>
                  <a:lnTo>
                    <a:pt x="1132" y="46338"/>
                  </a:lnTo>
                  <a:lnTo>
                    <a:pt x="0" y="63401"/>
                  </a:lnTo>
                  <a:lnTo>
                    <a:pt x="1132" y="80464"/>
                  </a:lnTo>
                  <a:lnTo>
                    <a:pt x="4435" y="96813"/>
                  </a:lnTo>
                  <a:lnTo>
                    <a:pt x="9765" y="112307"/>
                  </a:lnTo>
                  <a:lnTo>
                    <a:pt x="16979" y="126802"/>
                  </a:lnTo>
                </a:path>
              </a:pathLst>
            </a:custGeom>
            <a:ln w="10218">
              <a:solidFill>
                <a:srgbClr val="000000"/>
              </a:solidFill>
            </a:ln>
          </p:spPr>
          <p:txBody>
            <a:bodyPr wrap="square" lIns="0" tIns="0" rIns="0" bIns="0" rtlCol="0"/>
            <a:lstStyle/>
            <a:p>
              <a:endParaRPr/>
            </a:p>
          </p:txBody>
        </p:sp>
        <p:sp>
          <p:nvSpPr>
            <p:cNvPr id="45" name="object 45"/>
            <p:cNvSpPr/>
            <p:nvPr/>
          </p:nvSpPr>
          <p:spPr>
            <a:xfrm>
              <a:off x="5395871" y="5095953"/>
              <a:ext cx="18415" cy="127000"/>
            </a:xfrm>
            <a:custGeom>
              <a:avLst/>
              <a:gdLst/>
              <a:ahLst/>
              <a:cxnLst/>
              <a:rect l="l" t="t" r="r" b="b"/>
              <a:pathLst>
                <a:path w="18414" h="127000">
                  <a:moveTo>
                    <a:pt x="0" y="126616"/>
                  </a:moveTo>
                  <a:lnTo>
                    <a:pt x="7661" y="111775"/>
                  </a:lnTo>
                  <a:lnTo>
                    <a:pt x="13328" y="95855"/>
                  </a:lnTo>
                  <a:lnTo>
                    <a:pt x="16843" y="79013"/>
                  </a:lnTo>
                  <a:lnTo>
                    <a:pt x="18050" y="61405"/>
                  </a:lnTo>
                  <a:lnTo>
                    <a:pt x="16995" y="44937"/>
                  </a:lnTo>
                  <a:lnTo>
                    <a:pt x="13918" y="29129"/>
                  </a:lnTo>
                  <a:lnTo>
                    <a:pt x="8946" y="14107"/>
                  </a:lnTo>
                  <a:lnTo>
                    <a:pt x="2207" y="0"/>
                  </a:lnTo>
                </a:path>
              </a:pathLst>
            </a:custGeom>
            <a:ln w="10217">
              <a:solidFill>
                <a:srgbClr val="000000"/>
              </a:solidFill>
            </a:ln>
          </p:spPr>
          <p:txBody>
            <a:bodyPr wrap="square" lIns="0" tIns="0" rIns="0" bIns="0" rtlCol="0"/>
            <a:lstStyle/>
            <a:p>
              <a:endParaRPr/>
            </a:p>
          </p:txBody>
        </p:sp>
      </p:grpSp>
      <p:sp>
        <p:nvSpPr>
          <p:cNvPr id="46" name="object 46"/>
          <p:cNvSpPr txBox="1"/>
          <p:nvPr/>
        </p:nvSpPr>
        <p:spPr>
          <a:xfrm>
            <a:off x="5736944" y="5078064"/>
            <a:ext cx="111125" cy="207645"/>
          </a:xfrm>
          <a:prstGeom prst="rect">
            <a:avLst/>
          </a:prstGeom>
        </p:spPr>
        <p:txBody>
          <a:bodyPr vert="horz" wrap="square" lIns="0" tIns="12065" rIns="0" bIns="0" rtlCol="0">
            <a:spAutoFit/>
          </a:bodyPr>
          <a:lstStyle/>
          <a:p>
            <a:pPr marL="12700">
              <a:lnSpc>
                <a:spcPct val="100000"/>
              </a:lnSpc>
              <a:spcBef>
                <a:spcPts val="95"/>
              </a:spcBef>
            </a:pPr>
            <a:r>
              <a:rPr sz="1200" spc="-50" dirty="0">
                <a:latin typeface="Arial"/>
                <a:cs typeface="Arial"/>
              </a:rPr>
              <a:t>n</a:t>
            </a:r>
            <a:endParaRPr sz="1200">
              <a:latin typeface="Arial"/>
              <a:cs typeface="Arial"/>
            </a:endParaRPr>
          </a:p>
        </p:txBody>
      </p:sp>
      <p:pic>
        <p:nvPicPr>
          <p:cNvPr id="48" name="object 48"/>
          <p:cNvPicPr/>
          <p:nvPr/>
        </p:nvPicPr>
        <p:blipFill>
          <a:blip r:embed="rId3" cstate="print"/>
          <a:stretch>
            <a:fillRect/>
          </a:stretch>
        </p:blipFill>
        <p:spPr>
          <a:xfrm>
            <a:off x="4985077" y="2150364"/>
            <a:ext cx="6784835" cy="2673095"/>
          </a:xfrm>
          <a:prstGeom prst="rect">
            <a:avLst/>
          </a:prstGeom>
        </p:spPr>
      </p:pic>
      <p:sp>
        <p:nvSpPr>
          <p:cNvPr id="51" name="object 51"/>
          <p:cNvSpPr txBox="1"/>
          <p:nvPr/>
        </p:nvSpPr>
        <p:spPr>
          <a:xfrm>
            <a:off x="5181672" y="6400800"/>
            <a:ext cx="955675" cy="368935"/>
          </a:xfrm>
          <a:prstGeom prst="rect">
            <a:avLst/>
          </a:prstGeom>
          <a:solidFill>
            <a:srgbClr val="00CC00"/>
          </a:solidFill>
          <a:ln w="9525">
            <a:solidFill>
              <a:srgbClr val="000000"/>
            </a:solidFill>
          </a:ln>
        </p:spPr>
        <p:txBody>
          <a:bodyPr vert="horz" wrap="square" lIns="0" tIns="41275" rIns="0" bIns="0" rtlCol="0">
            <a:spAutoFit/>
          </a:bodyPr>
          <a:lstStyle/>
          <a:p>
            <a:pPr marL="93345">
              <a:lnSpc>
                <a:spcPct val="100000"/>
              </a:lnSpc>
              <a:spcBef>
                <a:spcPts val="325"/>
              </a:spcBef>
            </a:pPr>
            <a:r>
              <a:rPr sz="1800" spc="-10" dirty="0">
                <a:latin typeface="Century Gothic"/>
                <a:cs typeface="Century Gothic"/>
              </a:rPr>
              <a:t>PAMPS</a:t>
            </a:r>
            <a:endParaRPr sz="1800">
              <a:latin typeface="Century Gothic"/>
              <a:cs typeface="Century Gothic"/>
            </a:endParaRPr>
          </a:p>
        </p:txBody>
      </p:sp>
      <p:sp>
        <p:nvSpPr>
          <p:cNvPr id="52" name="object 52"/>
          <p:cNvSpPr txBox="1"/>
          <p:nvPr/>
        </p:nvSpPr>
        <p:spPr>
          <a:xfrm>
            <a:off x="8459796" y="6431279"/>
            <a:ext cx="1263650" cy="368935"/>
          </a:xfrm>
          <a:prstGeom prst="rect">
            <a:avLst/>
          </a:prstGeom>
          <a:solidFill>
            <a:srgbClr val="FF0080"/>
          </a:solidFill>
          <a:ln w="9525">
            <a:solidFill>
              <a:srgbClr val="000000"/>
            </a:solidFill>
          </a:ln>
        </p:spPr>
        <p:txBody>
          <a:bodyPr vert="horz" wrap="square" lIns="0" tIns="40640" rIns="0" bIns="0" rtlCol="0">
            <a:spAutoFit/>
          </a:bodyPr>
          <a:lstStyle/>
          <a:p>
            <a:pPr marL="94615">
              <a:lnSpc>
                <a:spcPct val="100000"/>
              </a:lnSpc>
              <a:spcBef>
                <a:spcPts val="320"/>
              </a:spcBef>
            </a:pPr>
            <a:r>
              <a:rPr sz="1800" spc="-10" dirty="0">
                <a:latin typeface="Century Gothic"/>
                <a:cs typeface="Century Gothic"/>
              </a:rPr>
              <a:t>PDMAAm</a:t>
            </a:r>
            <a:endParaRPr sz="1800">
              <a:latin typeface="Century Gothic"/>
              <a:cs typeface="Century Gothic"/>
            </a:endParaRPr>
          </a:p>
        </p:txBody>
      </p:sp>
      <p:sp>
        <p:nvSpPr>
          <p:cNvPr id="53" name="object 53"/>
          <p:cNvSpPr txBox="1"/>
          <p:nvPr/>
        </p:nvSpPr>
        <p:spPr>
          <a:xfrm>
            <a:off x="6689278" y="4849749"/>
            <a:ext cx="1444625" cy="513715"/>
          </a:xfrm>
          <a:prstGeom prst="rect">
            <a:avLst/>
          </a:prstGeom>
        </p:spPr>
        <p:txBody>
          <a:bodyPr vert="horz" wrap="square" lIns="0" tIns="12700" rIns="0" bIns="0" rtlCol="0">
            <a:spAutoFit/>
          </a:bodyPr>
          <a:lstStyle/>
          <a:p>
            <a:pPr marL="12700">
              <a:lnSpc>
                <a:spcPct val="100000"/>
              </a:lnSpc>
              <a:spcBef>
                <a:spcPts val="100"/>
              </a:spcBef>
            </a:pPr>
            <a:r>
              <a:rPr sz="3200" dirty="0">
                <a:latin typeface="Century Gothic"/>
                <a:cs typeface="Century Gothic"/>
              </a:rPr>
              <a:t>DN</a:t>
            </a:r>
            <a:r>
              <a:rPr sz="3200" spc="-25" dirty="0">
                <a:latin typeface="メイリオ"/>
                <a:cs typeface="メイリオ"/>
              </a:rPr>
              <a:t>ゲル</a:t>
            </a:r>
            <a:endParaRPr sz="3200" dirty="0">
              <a:latin typeface="メイリオ"/>
              <a:cs typeface="メイリオ"/>
            </a:endParaRPr>
          </a:p>
        </p:txBody>
      </p:sp>
      <p:grpSp>
        <p:nvGrpSpPr>
          <p:cNvPr id="54" name="object 54"/>
          <p:cNvGrpSpPr/>
          <p:nvPr/>
        </p:nvGrpSpPr>
        <p:grpSpPr>
          <a:xfrm>
            <a:off x="4966789" y="2124449"/>
            <a:ext cx="4814570" cy="4182110"/>
            <a:chOff x="4684776" y="2124449"/>
            <a:chExt cx="4814570" cy="4182110"/>
          </a:xfrm>
        </p:grpSpPr>
        <p:sp>
          <p:nvSpPr>
            <p:cNvPr id="55" name="object 55"/>
            <p:cNvSpPr/>
            <p:nvPr/>
          </p:nvSpPr>
          <p:spPr>
            <a:xfrm>
              <a:off x="4703826" y="2173989"/>
              <a:ext cx="1595755" cy="4113529"/>
            </a:xfrm>
            <a:custGeom>
              <a:avLst/>
              <a:gdLst/>
              <a:ahLst/>
              <a:cxnLst/>
              <a:rect l="l" t="t" r="r" b="b"/>
              <a:pathLst>
                <a:path w="1595754" h="4113529">
                  <a:moveTo>
                    <a:pt x="0" y="265938"/>
                  </a:moveTo>
                  <a:lnTo>
                    <a:pt x="4284" y="218134"/>
                  </a:lnTo>
                  <a:lnTo>
                    <a:pt x="16637" y="173142"/>
                  </a:lnTo>
                  <a:lnTo>
                    <a:pt x="36307" y="131713"/>
                  </a:lnTo>
                  <a:lnTo>
                    <a:pt x="62544" y="94596"/>
                  </a:lnTo>
                  <a:lnTo>
                    <a:pt x="94596" y="62544"/>
                  </a:lnTo>
                  <a:lnTo>
                    <a:pt x="131713" y="36307"/>
                  </a:lnTo>
                  <a:lnTo>
                    <a:pt x="173142" y="16637"/>
                  </a:lnTo>
                  <a:lnTo>
                    <a:pt x="218134" y="4284"/>
                  </a:lnTo>
                  <a:lnTo>
                    <a:pt x="265938" y="0"/>
                  </a:lnTo>
                  <a:lnTo>
                    <a:pt x="1329690" y="0"/>
                  </a:lnTo>
                  <a:lnTo>
                    <a:pt x="1377493" y="4284"/>
                  </a:lnTo>
                  <a:lnTo>
                    <a:pt x="1422485" y="16637"/>
                  </a:lnTo>
                  <a:lnTo>
                    <a:pt x="1463914" y="36307"/>
                  </a:lnTo>
                  <a:lnTo>
                    <a:pt x="1501031" y="62544"/>
                  </a:lnTo>
                  <a:lnTo>
                    <a:pt x="1533083" y="94596"/>
                  </a:lnTo>
                  <a:lnTo>
                    <a:pt x="1559320" y="131713"/>
                  </a:lnTo>
                  <a:lnTo>
                    <a:pt x="1578990" y="173142"/>
                  </a:lnTo>
                  <a:lnTo>
                    <a:pt x="1591343" y="218134"/>
                  </a:lnTo>
                  <a:lnTo>
                    <a:pt x="1595628" y="265938"/>
                  </a:lnTo>
                  <a:lnTo>
                    <a:pt x="1595628" y="3847325"/>
                  </a:lnTo>
                  <a:lnTo>
                    <a:pt x="1591343" y="3895128"/>
                  </a:lnTo>
                  <a:lnTo>
                    <a:pt x="1578990" y="3940122"/>
                  </a:lnTo>
                  <a:lnTo>
                    <a:pt x="1559320" y="3981553"/>
                  </a:lnTo>
                  <a:lnTo>
                    <a:pt x="1533083" y="4018671"/>
                  </a:lnTo>
                  <a:lnTo>
                    <a:pt x="1501031" y="4050726"/>
                  </a:lnTo>
                  <a:lnTo>
                    <a:pt x="1463914" y="4076964"/>
                  </a:lnTo>
                  <a:lnTo>
                    <a:pt x="1422485" y="4096636"/>
                  </a:lnTo>
                  <a:lnTo>
                    <a:pt x="1377493" y="4108991"/>
                  </a:lnTo>
                  <a:lnTo>
                    <a:pt x="1329690" y="4113276"/>
                  </a:lnTo>
                  <a:lnTo>
                    <a:pt x="265938" y="4113276"/>
                  </a:lnTo>
                  <a:lnTo>
                    <a:pt x="218134" y="4108991"/>
                  </a:lnTo>
                  <a:lnTo>
                    <a:pt x="173142" y="4096636"/>
                  </a:lnTo>
                  <a:lnTo>
                    <a:pt x="131713" y="4076964"/>
                  </a:lnTo>
                  <a:lnTo>
                    <a:pt x="94596" y="4050726"/>
                  </a:lnTo>
                  <a:lnTo>
                    <a:pt x="62544" y="4018671"/>
                  </a:lnTo>
                  <a:lnTo>
                    <a:pt x="36307" y="3981553"/>
                  </a:lnTo>
                  <a:lnTo>
                    <a:pt x="16637" y="3940122"/>
                  </a:lnTo>
                  <a:lnTo>
                    <a:pt x="4284" y="3895128"/>
                  </a:lnTo>
                  <a:lnTo>
                    <a:pt x="0" y="3847325"/>
                  </a:lnTo>
                  <a:lnTo>
                    <a:pt x="0" y="265938"/>
                  </a:lnTo>
                  <a:close/>
                </a:path>
              </a:pathLst>
            </a:custGeom>
            <a:ln w="38100">
              <a:solidFill>
                <a:srgbClr val="00AF50"/>
              </a:solidFill>
            </a:ln>
          </p:spPr>
          <p:txBody>
            <a:bodyPr wrap="square" lIns="0" tIns="0" rIns="0" bIns="0" rtlCol="0"/>
            <a:lstStyle/>
            <a:p>
              <a:endParaRPr/>
            </a:p>
          </p:txBody>
        </p:sp>
        <p:sp>
          <p:nvSpPr>
            <p:cNvPr id="56" name="object 56"/>
            <p:cNvSpPr/>
            <p:nvPr/>
          </p:nvSpPr>
          <p:spPr>
            <a:xfrm>
              <a:off x="7910322" y="2143499"/>
              <a:ext cx="1569720" cy="4144010"/>
            </a:xfrm>
            <a:custGeom>
              <a:avLst/>
              <a:gdLst/>
              <a:ahLst/>
              <a:cxnLst/>
              <a:rect l="l" t="t" r="r" b="b"/>
              <a:pathLst>
                <a:path w="1569720" h="4144010">
                  <a:moveTo>
                    <a:pt x="0" y="261632"/>
                  </a:moveTo>
                  <a:lnTo>
                    <a:pt x="4215" y="214605"/>
                  </a:lnTo>
                  <a:lnTo>
                    <a:pt x="16367" y="170343"/>
                  </a:lnTo>
                  <a:lnTo>
                    <a:pt x="35719" y="129585"/>
                  </a:lnTo>
                  <a:lnTo>
                    <a:pt x="61531" y="93069"/>
                  </a:lnTo>
                  <a:lnTo>
                    <a:pt x="93064" y="61535"/>
                  </a:lnTo>
                  <a:lnTo>
                    <a:pt x="129579" y="35722"/>
                  </a:lnTo>
                  <a:lnTo>
                    <a:pt x="170338" y="16369"/>
                  </a:lnTo>
                  <a:lnTo>
                    <a:pt x="214602" y="4215"/>
                  </a:lnTo>
                  <a:lnTo>
                    <a:pt x="261632" y="0"/>
                  </a:lnTo>
                  <a:lnTo>
                    <a:pt x="1308087" y="0"/>
                  </a:lnTo>
                  <a:lnTo>
                    <a:pt x="1355117" y="4215"/>
                  </a:lnTo>
                  <a:lnTo>
                    <a:pt x="1399381" y="16369"/>
                  </a:lnTo>
                  <a:lnTo>
                    <a:pt x="1440140" y="35722"/>
                  </a:lnTo>
                  <a:lnTo>
                    <a:pt x="1476655" y="61535"/>
                  </a:lnTo>
                  <a:lnTo>
                    <a:pt x="1508188" y="93069"/>
                  </a:lnTo>
                  <a:lnTo>
                    <a:pt x="1534000" y="129585"/>
                  </a:lnTo>
                  <a:lnTo>
                    <a:pt x="1553352" y="170343"/>
                  </a:lnTo>
                  <a:lnTo>
                    <a:pt x="1565504" y="214605"/>
                  </a:lnTo>
                  <a:lnTo>
                    <a:pt x="1569720" y="261632"/>
                  </a:lnTo>
                  <a:lnTo>
                    <a:pt x="1569720" y="3882136"/>
                  </a:lnTo>
                  <a:lnTo>
                    <a:pt x="1565504" y="3929162"/>
                  </a:lnTo>
                  <a:lnTo>
                    <a:pt x="1553352" y="3973423"/>
                  </a:lnTo>
                  <a:lnTo>
                    <a:pt x="1534000" y="4014180"/>
                  </a:lnTo>
                  <a:lnTo>
                    <a:pt x="1508188" y="4050694"/>
                  </a:lnTo>
                  <a:lnTo>
                    <a:pt x="1476655" y="4082225"/>
                  </a:lnTo>
                  <a:lnTo>
                    <a:pt x="1440140" y="4108037"/>
                  </a:lnTo>
                  <a:lnTo>
                    <a:pt x="1399381" y="4127388"/>
                  </a:lnTo>
                  <a:lnTo>
                    <a:pt x="1355117" y="4139540"/>
                  </a:lnTo>
                  <a:lnTo>
                    <a:pt x="1308087" y="4143755"/>
                  </a:lnTo>
                  <a:lnTo>
                    <a:pt x="261632" y="4143755"/>
                  </a:lnTo>
                  <a:lnTo>
                    <a:pt x="214602" y="4139540"/>
                  </a:lnTo>
                  <a:lnTo>
                    <a:pt x="170338" y="4127388"/>
                  </a:lnTo>
                  <a:lnTo>
                    <a:pt x="129579" y="4108037"/>
                  </a:lnTo>
                  <a:lnTo>
                    <a:pt x="93064" y="4082225"/>
                  </a:lnTo>
                  <a:lnTo>
                    <a:pt x="61531" y="4050694"/>
                  </a:lnTo>
                  <a:lnTo>
                    <a:pt x="35719" y="4014180"/>
                  </a:lnTo>
                  <a:lnTo>
                    <a:pt x="16367" y="3973423"/>
                  </a:lnTo>
                  <a:lnTo>
                    <a:pt x="4215" y="3929162"/>
                  </a:lnTo>
                  <a:lnTo>
                    <a:pt x="0" y="3882136"/>
                  </a:lnTo>
                  <a:lnTo>
                    <a:pt x="0" y="261632"/>
                  </a:lnTo>
                  <a:close/>
                </a:path>
              </a:pathLst>
            </a:custGeom>
            <a:ln w="38100">
              <a:solidFill>
                <a:srgbClr val="FF3399"/>
              </a:solidFill>
            </a:ln>
          </p:spPr>
          <p:txBody>
            <a:bodyPr wrap="square" lIns="0" tIns="0" rIns="0" bIns="0" rtlCol="0"/>
            <a:lstStyle/>
            <a:p>
              <a:endParaRPr/>
            </a:p>
          </p:txBody>
        </p:sp>
      </p:grpSp>
      <p:sp>
        <p:nvSpPr>
          <p:cNvPr id="57" name="object 57"/>
          <p:cNvSpPr txBox="1"/>
          <p:nvPr/>
        </p:nvSpPr>
        <p:spPr>
          <a:xfrm>
            <a:off x="5065848" y="2264664"/>
            <a:ext cx="1347470" cy="277495"/>
          </a:xfrm>
          <a:prstGeom prst="rect">
            <a:avLst/>
          </a:prstGeom>
          <a:solidFill>
            <a:srgbClr val="FFFFCC"/>
          </a:solidFill>
        </p:spPr>
        <p:txBody>
          <a:bodyPr vert="horz" wrap="square" lIns="0" tIns="42545" rIns="0" bIns="0" rtlCol="0">
            <a:spAutoFit/>
          </a:bodyPr>
          <a:lstStyle/>
          <a:p>
            <a:pPr marL="91440">
              <a:lnSpc>
                <a:spcPct val="100000"/>
              </a:lnSpc>
              <a:spcBef>
                <a:spcPts val="335"/>
              </a:spcBef>
            </a:pPr>
            <a:r>
              <a:rPr sz="1200" dirty="0">
                <a:latin typeface="Arial"/>
                <a:cs typeface="Arial"/>
              </a:rPr>
              <a:t>1</a:t>
            </a:r>
            <a:r>
              <a:rPr sz="1200" spc="-10" dirty="0">
                <a:latin typeface="ＭＳ ゴシック"/>
                <a:cs typeface="ＭＳ ゴシック"/>
              </a:rPr>
              <a:t>次ネットワーク</a:t>
            </a:r>
            <a:endParaRPr sz="1200">
              <a:latin typeface="ＭＳ ゴシック"/>
              <a:cs typeface="ＭＳ ゴシック"/>
            </a:endParaRPr>
          </a:p>
        </p:txBody>
      </p:sp>
      <p:sp>
        <p:nvSpPr>
          <p:cNvPr id="58" name="object 58"/>
          <p:cNvSpPr txBox="1"/>
          <p:nvPr/>
        </p:nvSpPr>
        <p:spPr>
          <a:xfrm>
            <a:off x="8302824" y="2209800"/>
            <a:ext cx="1346200" cy="277495"/>
          </a:xfrm>
          <a:prstGeom prst="rect">
            <a:avLst/>
          </a:prstGeom>
          <a:solidFill>
            <a:srgbClr val="FFFFCC"/>
          </a:solidFill>
        </p:spPr>
        <p:txBody>
          <a:bodyPr vert="horz" wrap="square" lIns="0" tIns="42545" rIns="0" bIns="0" rtlCol="0">
            <a:spAutoFit/>
          </a:bodyPr>
          <a:lstStyle/>
          <a:p>
            <a:pPr marL="90805">
              <a:lnSpc>
                <a:spcPct val="100000"/>
              </a:lnSpc>
              <a:spcBef>
                <a:spcPts val="335"/>
              </a:spcBef>
            </a:pPr>
            <a:r>
              <a:rPr sz="1200" dirty="0">
                <a:latin typeface="Arial"/>
                <a:cs typeface="Arial"/>
              </a:rPr>
              <a:t>2</a:t>
            </a:r>
            <a:r>
              <a:rPr sz="1200" spc="-10" dirty="0">
                <a:latin typeface="ＭＳ ゴシック"/>
                <a:cs typeface="ＭＳ ゴシック"/>
              </a:rPr>
              <a:t>次ネットワーク</a:t>
            </a:r>
            <a:endParaRPr sz="1200">
              <a:latin typeface="ＭＳ ゴシック"/>
              <a:cs typeface="ＭＳ ゴシック"/>
            </a:endParaRPr>
          </a:p>
        </p:txBody>
      </p:sp>
      <p:sp>
        <p:nvSpPr>
          <p:cNvPr id="59" name="object 59"/>
          <p:cNvSpPr txBox="1"/>
          <p:nvPr/>
        </p:nvSpPr>
        <p:spPr>
          <a:xfrm>
            <a:off x="3205738" y="709724"/>
            <a:ext cx="55118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7030A0"/>
                </a:solidFill>
                <a:latin typeface="メイリオ"/>
                <a:cs typeface="メイリオ"/>
              </a:rPr>
              <a:t>ダブルネットワークハイドロゲルの構成</a:t>
            </a:r>
            <a:endParaRPr sz="2400" b="1" dirty="0">
              <a:solidFill>
                <a:srgbClr val="7030A0"/>
              </a:solidFill>
              <a:latin typeface="メイリオ"/>
              <a:cs typeface="メイリオ"/>
            </a:endParaRPr>
          </a:p>
        </p:txBody>
      </p:sp>
      <p:sp>
        <p:nvSpPr>
          <p:cNvPr id="60" name="object 60"/>
          <p:cNvSpPr txBox="1"/>
          <p:nvPr/>
        </p:nvSpPr>
        <p:spPr>
          <a:xfrm>
            <a:off x="3196594" y="1002332"/>
            <a:ext cx="5534660"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7030A0"/>
                </a:solidFill>
                <a:latin typeface="Century Gothic"/>
                <a:cs typeface="Century Gothic"/>
              </a:rPr>
              <a:t>(double-</a:t>
            </a:r>
            <a:r>
              <a:rPr sz="2400" dirty="0">
                <a:solidFill>
                  <a:srgbClr val="7030A0"/>
                </a:solidFill>
                <a:latin typeface="Century Gothic"/>
                <a:cs typeface="Century Gothic"/>
              </a:rPr>
              <a:t>network</a:t>
            </a:r>
            <a:r>
              <a:rPr sz="2400" spc="5" dirty="0">
                <a:solidFill>
                  <a:srgbClr val="7030A0"/>
                </a:solidFill>
                <a:latin typeface="Century Gothic"/>
                <a:cs typeface="Century Gothic"/>
              </a:rPr>
              <a:t> </a:t>
            </a:r>
            <a:r>
              <a:rPr sz="2400" spc="-10" dirty="0">
                <a:solidFill>
                  <a:srgbClr val="7030A0"/>
                </a:solidFill>
                <a:latin typeface="Century Gothic"/>
                <a:cs typeface="Century Gothic"/>
              </a:rPr>
              <a:t>hydrogel</a:t>
            </a:r>
            <a:r>
              <a:rPr sz="2400" spc="-90" dirty="0">
                <a:solidFill>
                  <a:srgbClr val="7030A0"/>
                </a:solidFill>
                <a:latin typeface="メイリオ"/>
                <a:cs typeface="メイリオ"/>
              </a:rPr>
              <a:t>： </a:t>
            </a:r>
            <a:r>
              <a:rPr sz="2400" dirty="0">
                <a:solidFill>
                  <a:srgbClr val="7030A0"/>
                </a:solidFill>
                <a:latin typeface="Century Gothic"/>
                <a:cs typeface="Century Gothic"/>
              </a:rPr>
              <a:t>DN</a:t>
            </a:r>
            <a:r>
              <a:rPr sz="2400" spc="-20" dirty="0">
                <a:solidFill>
                  <a:srgbClr val="7030A0"/>
                </a:solidFill>
                <a:latin typeface="Century Gothic"/>
                <a:cs typeface="Century Gothic"/>
              </a:rPr>
              <a:t> </a:t>
            </a:r>
            <a:r>
              <a:rPr sz="2400" dirty="0">
                <a:solidFill>
                  <a:srgbClr val="7030A0"/>
                </a:solidFill>
                <a:latin typeface="メイリオ"/>
                <a:cs typeface="メイリオ"/>
              </a:rPr>
              <a:t>ゲル</a:t>
            </a:r>
            <a:r>
              <a:rPr sz="2400" spc="-50" dirty="0">
                <a:solidFill>
                  <a:srgbClr val="7030A0"/>
                </a:solidFill>
                <a:latin typeface="Century Gothic"/>
                <a:cs typeface="Century Gothic"/>
              </a:rPr>
              <a:t>)</a:t>
            </a:r>
            <a:endParaRPr sz="2400" dirty="0">
              <a:solidFill>
                <a:srgbClr val="7030A0"/>
              </a:solidFill>
              <a:latin typeface="Century Gothic"/>
              <a:cs typeface="Century Gothic"/>
            </a:endParaRPr>
          </a:p>
        </p:txBody>
      </p:sp>
      <p:sp>
        <p:nvSpPr>
          <p:cNvPr id="61" name="object 61"/>
          <p:cNvSpPr txBox="1"/>
          <p:nvPr/>
        </p:nvSpPr>
        <p:spPr>
          <a:xfrm>
            <a:off x="9880409" y="4958760"/>
            <a:ext cx="2150660" cy="672685"/>
          </a:xfrm>
          <a:prstGeom prst="rect">
            <a:avLst/>
          </a:prstGeom>
        </p:spPr>
        <p:txBody>
          <a:bodyPr vert="horz" wrap="square" lIns="0" tIns="6985" rIns="0" bIns="0" rtlCol="0">
            <a:spAutoFit/>
          </a:bodyPr>
          <a:lstStyle/>
          <a:p>
            <a:pPr marL="12700" marR="34290">
              <a:lnSpc>
                <a:spcPct val="102899"/>
              </a:lnSpc>
              <a:spcBef>
                <a:spcPts val="55"/>
              </a:spcBef>
            </a:pPr>
            <a:r>
              <a:rPr sz="1400" b="1" spc="-10" dirty="0" err="1">
                <a:latin typeface="メイリオ"/>
                <a:cs typeface="メイリオ"/>
              </a:rPr>
              <a:t>ダブルネットワークゲル</a:t>
            </a:r>
            <a:endParaRPr sz="1400" dirty="0">
              <a:latin typeface="メイリオ"/>
              <a:cs typeface="メイリオ"/>
            </a:endParaRPr>
          </a:p>
          <a:p>
            <a:pPr marL="12700" marR="5080">
              <a:lnSpc>
                <a:spcPct val="100000"/>
              </a:lnSpc>
              <a:spcBef>
                <a:spcPts val="130"/>
              </a:spcBef>
            </a:pPr>
            <a:r>
              <a:rPr sz="1400" dirty="0">
                <a:latin typeface="Century Gothic"/>
                <a:cs typeface="Century Gothic"/>
              </a:rPr>
              <a:t>Gong,</a:t>
            </a:r>
            <a:r>
              <a:rPr sz="1400" spc="-45" dirty="0">
                <a:latin typeface="Century Gothic"/>
                <a:cs typeface="Century Gothic"/>
              </a:rPr>
              <a:t> </a:t>
            </a:r>
            <a:r>
              <a:rPr sz="1400" dirty="0">
                <a:latin typeface="Century Gothic"/>
                <a:cs typeface="Century Gothic"/>
              </a:rPr>
              <a:t>JP.</a:t>
            </a:r>
            <a:r>
              <a:rPr sz="1400" spc="-25" dirty="0">
                <a:latin typeface="Century Gothic"/>
                <a:cs typeface="Century Gothic"/>
              </a:rPr>
              <a:t> </a:t>
            </a:r>
            <a:r>
              <a:rPr sz="1400" b="1" spc="-10" dirty="0">
                <a:latin typeface="Century Gothic"/>
                <a:cs typeface="Century Gothic"/>
              </a:rPr>
              <a:t>Science</a:t>
            </a:r>
            <a:r>
              <a:rPr sz="1400" spc="-10" dirty="0">
                <a:latin typeface="Century Gothic"/>
                <a:cs typeface="Century Gothic"/>
              </a:rPr>
              <a:t>, </a:t>
            </a:r>
            <a:r>
              <a:rPr sz="1400" dirty="0">
                <a:latin typeface="Century Gothic"/>
                <a:cs typeface="Century Gothic"/>
              </a:rPr>
              <a:t>344,</a:t>
            </a:r>
            <a:r>
              <a:rPr sz="1400" spc="-25" dirty="0">
                <a:latin typeface="Century Gothic"/>
                <a:cs typeface="Century Gothic"/>
              </a:rPr>
              <a:t> </a:t>
            </a:r>
            <a:r>
              <a:rPr sz="1400" dirty="0">
                <a:latin typeface="Century Gothic"/>
                <a:cs typeface="Century Gothic"/>
              </a:rPr>
              <a:t>161-162,</a:t>
            </a:r>
            <a:r>
              <a:rPr sz="1400" spc="-35" dirty="0">
                <a:latin typeface="Century Gothic"/>
                <a:cs typeface="Century Gothic"/>
              </a:rPr>
              <a:t> </a:t>
            </a:r>
            <a:r>
              <a:rPr sz="1400" spc="-20" dirty="0">
                <a:latin typeface="Century Gothic"/>
                <a:cs typeface="Century Gothic"/>
              </a:rPr>
              <a:t>2014</a:t>
            </a:r>
            <a:endParaRPr sz="1400" dirty="0">
              <a:latin typeface="Century Gothic"/>
              <a:cs typeface="Century Gothic"/>
            </a:endParaRPr>
          </a:p>
        </p:txBody>
      </p:sp>
      <p:sp>
        <p:nvSpPr>
          <p:cNvPr id="65" name="正方形/長方形 64">
            <a:extLst>
              <a:ext uri="{FF2B5EF4-FFF2-40B4-BE49-F238E27FC236}">
                <a16:creationId xmlns:a16="http://schemas.microsoft.com/office/drawing/2014/main" id="{BAFFF66D-D343-074D-33DB-257748AA16CB}"/>
              </a:ext>
            </a:extLst>
          </p:cNvPr>
          <p:cNvSpPr/>
          <p:nvPr/>
        </p:nvSpPr>
        <p:spPr>
          <a:xfrm>
            <a:off x="0" y="-285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最強靭ハイドロゲル</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筋肉を模倣するゲルにニューロンを・・・</a:t>
            </a:r>
          </a:p>
        </p:txBody>
      </p:sp>
      <p:pic>
        <p:nvPicPr>
          <p:cNvPr id="15362" name="Picture 2">
            <a:extLst>
              <a:ext uri="{FF2B5EF4-FFF2-40B4-BE49-F238E27FC236}">
                <a16:creationId xmlns:a16="http://schemas.microsoft.com/office/drawing/2014/main" id="{96CADB82-E1F0-00A0-8052-DD9DDC085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8467"/>
            <a:ext cx="7418300" cy="552663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神経細胞ニューロンとミエリン">
            <a:extLst>
              <a:ext uri="{FF2B5EF4-FFF2-40B4-BE49-F238E27FC236}">
                <a16:creationId xmlns:a16="http://schemas.microsoft.com/office/drawing/2014/main" id="{50E404DD-EA70-6BBF-2BAD-377F6B629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828192" y="2747521"/>
            <a:ext cx="5214255" cy="1837076"/>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左 1">
            <a:extLst>
              <a:ext uri="{FF2B5EF4-FFF2-40B4-BE49-F238E27FC236}">
                <a16:creationId xmlns:a16="http://schemas.microsoft.com/office/drawing/2014/main" id="{38FB34A8-D7D0-A8DD-2539-0AF293BA2971}"/>
              </a:ext>
            </a:extLst>
          </p:cNvPr>
          <p:cNvSpPr/>
          <p:nvPr/>
        </p:nvSpPr>
        <p:spPr>
          <a:xfrm>
            <a:off x="7418300" y="2009775"/>
            <a:ext cx="2030500" cy="1314450"/>
          </a:xfrm>
          <a:custGeom>
            <a:avLst/>
            <a:gdLst>
              <a:gd name="connsiteX0" fmla="*/ 0 w 2030500"/>
              <a:gd name="connsiteY0" fmla="*/ 657225 h 1314450"/>
              <a:gd name="connsiteX1" fmla="*/ 341757 w 2030500"/>
              <a:gd name="connsiteY1" fmla="*/ 315468 h 1314450"/>
              <a:gd name="connsiteX2" fmla="*/ 657225 w 2030500"/>
              <a:gd name="connsiteY2" fmla="*/ 0 h 1314450"/>
              <a:gd name="connsiteX3" fmla="*/ 657225 w 2030500"/>
              <a:gd name="connsiteY3" fmla="*/ 328613 h 1314450"/>
              <a:gd name="connsiteX4" fmla="*/ 1073785 w 2030500"/>
              <a:gd name="connsiteY4" fmla="*/ 328613 h 1314450"/>
              <a:gd name="connsiteX5" fmla="*/ 1531543 w 2030500"/>
              <a:gd name="connsiteY5" fmla="*/ 328613 h 1314450"/>
              <a:gd name="connsiteX6" fmla="*/ 2030500 w 2030500"/>
              <a:gd name="connsiteY6" fmla="*/ 328613 h 1314450"/>
              <a:gd name="connsiteX7" fmla="*/ 2030500 w 2030500"/>
              <a:gd name="connsiteY7" fmla="*/ 644081 h 1314450"/>
              <a:gd name="connsiteX8" fmla="*/ 2030500 w 2030500"/>
              <a:gd name="connsiteY8" fmla="*/ 985838 h 1314450"/>
              <a:gd name="connsiteX9" fmla="*/ 1559009 w 2030500"/>
              <a:gd name="connsiteY9" fmla="*/ 985838 h 1314450"/>
              <a:gd name="connsiteX10" fmla="*/ 1128716 w 2030500"/>
              <a:gd name="connsiteY10" fmla="*/ 985838 h 1314450"/>
              <a:gd name="connsiteX11" fmla="*/ 657225 w 2030500"/>
              <a:gd name="connsiteY11" fmla="*/ 985838 h 1314450"/>
              <a:gd name="connsiteX12" fmla="*/ 657225 w 2030500"/>
              <a:gd name="connsiteY12" fmla="*/ 1314450 h 1314450"/>
              <a:gd name="connsiteX13" fmla="*/ 322040 w 2030500"/>
              <a:gd name="connsiteY13" fmla="*/ 979265 h 1314450"/>
              <a:gd name="connsiteX14" fmla="*/ 0 w 2030500"/>
              <a:gd name="connsiteY14" fmla="*/ 657225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0500" h="1314450" fill="none" extrusionOk="0">
                <a:moveTo>
                  <a:pt x="0" y="657225"/>
                </a:moveTo>
                <a:cubicBezTo>
                  <a:pt x="123592" y="483034"/>
                  <a:pt x="280999" y="418526"/>
                  <a:pt x="341757" y="315468"/>
                </a:cubicBezTo>
                <a:cubicBezTo>
                  <a:pt x="402515" y="212410"/>
                  <a:pt x="583058" y="140042"/>
                  <a:pt x="657225" y="0"/>
                </a:cubicBezTo>
                <a:cubicBezTo>
                  <a:pt x="678617" y="82991"/>
                  <a:pt x="635898" y="188943"/>
                  <a:pt x="657225" y="328613"/>
                </a:cubicBezTo>
                <a:cubicBezTo>
                  <a:pt x="859528" y="294091"/>
                  <a:pt x="892940" y="371238"/>
                  <a:pt x="1073785" y="328613"/>
                </a:cubicBezTo>
                <a:cubicBezTo>
                  <a:pt x="1254630" y="285988"/>
                  <a:pt x="1391893" y="381610"/>
                  <a:pt x="1531543" y="328613"/>
                </a:cubicBezTo>
                <a:cubicBezTo>
                  <a:pt x="1671193" y="275616"/>
                  <a:pt x="1852467" y="367184"/>
                  <a:pt x="2030500" y="328613"/>
                </a:cubicBezTo>
                <a:cubicBezTo>
                  <a:pt x="2031410" y="461088"/>
                  <a:pt x="2002797" y="489510"/>
                  <a:pt x="2030500" y="644081"/>
                </a:cubicBezTo>
                <a:cubicBezTo>
                  <a:pt x="2058203" y="798652"/>
                  <a:pt x="2012297" y="899979"/>
                  <a:pt x="2030500" y="985838"/>
                </a:cubicBezTo>
                <a:cubicBezTo>
                  <a:pt x="1849605" y="1008257"/>
                  <a:pt x="1752950" y="937166"/>
                  <a:pt x="1559009" y="985838"/>
                </a:cubicBezTo>
                <a:cubicBezTo>
                  <a:pt x="1365068" y="1034510"/>
                  <a:pt x="1328902" y="980744"/>
                  <a:pt x="1128716" y="985838"/>
                </a:cubicBezTo>
                <a:cubicBezTo>
                  <a:pt x="928530" y="990932"/>
                  <a:pt x="757988" y="969022"/>
                  <a:pt x="657225" y="985838"/>
                </a:cubicBezTo>
                <a:cubicBezTo>
                  <a:pt x="669384" y="1098777"/>
                  <a:pt x="630751" y="1158478"/>
                  <a:pt x="657225" y="1314450"/>
                </a:cubicBezTo>
                <a:cubicBezTo>
                  <a:pt x="503422" y="1226495"/>
                  <a:pt x="392449" y="1045751"/>
                  <a:pt x="322040" y="979265"/>
                </a:cubicBezTo>
                <a:cubicBezTo>
                  <a:pt x="251631" y="912779"/>
                  <a:pt x="114273" y="767484"/>
                  <a:pt x="0" y="657225"/>
                </a:cubicBezTo>
                <a:close/>
              </a:path>
              <a:path w="2030500" h="1314450" stroke="0" extrusionOk="0">
                <a:moveTo>
                  <a:pt x="0" y="657225"/>
                </a:moveTo>
                <a:cubicBezTo>
                  <a:pt x="39027" y="553708"/>
                  <a:pt x="195975" y="476330"/>
                  <a:pt x="315468" y="341757"/>
                </a:cubicBezTo>
                <a:cubicBezTo>
                  <a:pt x="434961" y="207184"/>
                  <a:pt x="595455" y="108851"/>
                  <a:pt x="657225" y="0"/>
                </a:cubicBezTo>
                <a:cubicBezTo>
                  <a:pt x="669648" y="121977"/>
                  <a:pt x="621453" y="189038"/>
                  <a:pt x="657225" y="328613"/>
                </a:cubicBezTo>
                <a:cubicBezTo>
                  <a:pt x="785475" y="302908"/>
                  <a:pt x="937246" y="363300"/>
                  <a:pt x="1128716" y="328613"/>
                </a:cubicBezTo>
                <a:cubicBezTo>
                  <a:pt x="1320186" y="293926"/>
                  <a:pt x="1411347" y="372789"/>
                  <a:pt x="1559009" y="328613"/>
                </a:cubicBezTo>
                <a:cubicBezTo>
                  <a:pt x="1706671" y="284437"/>
                  <a:pt x="1866964" y="339916"/>
                  <a:pt x="2030500" y="328613"/>
                </a:cubicBezTo>
                <a:cubicBezTo>
                  <a:pt x="2068620" y="433716"/>
                  <a:pt x="2019595" y="506869"/>
                  <a:pt x="2030500" y="650653"/>
                </a:cubicBezTo>
                <a:cubicBezTo>
                  <a:pt x="2041405" y="794437"/>
                  <a:pt x="1997534" y="869662"/>
                  <a:pt x="2030500" y="985838"/>
                </a:cubicBezTo>
                <a:cubicBezTo>
                  <a:pt x="1825244" y="999388"/>
                  <a:pt x="1711359" y="985015"/>
                  <a:pt x="1572742" y="985838"/>
                </a:cubicBezTo>
                <a:cubicBezTo>
                  <a:pt x="1434125" y="986661"/>
                  <a:pt x="1347080" y="983936"/>
                  <a:pt x="1156182" y="985838"/>
                </a:cubicBezTo>
                <a:cubicBezTo>
                  <a:pt x="965284" y="987740"/>
                  <a:pt x="839036" y="929217"/>
                  <a:pt x="657225" y="985838"/>
                </a:cubicBezTo>
                <a:cubicBezTo>
                  <a:pt x="675542" y="1128140"/>
                  <a:pt x="625677" y="1158262"/>
                  <a:pt x="657225" y="1314450"/>
                </a:cubicBezTo>
                <a:cubicBezTo>
                  <a:pt x="485153" y="1179330"/>
                  <a:pt x="472442" y="1124244"/>
                  <a:pt x="335185" y="992410"/>
                </a:cubicBezTo>
                <a:cubicBezTo>
                  <a:pt x="197928" y="860576"/>
                  <a:pt x="140978" y="746387"/>
                  <a:pt x="0" y="657225"/>
                </a:cubicBezTo>
                <a:close/>
              </a:path>
            </a:pathLst>
          </a:custGeom>
          <a:solidFill>
            <a:srgbClr val="FFC000"/>
          </a:solidFill>
          <a:ln>
            <a:solidFill>
              <a:srgbClr val="FFC000"/>
            </a:solidFill>
            <a:extLst>
              <a:ext uri="{C807C97D-BFC1-408E-A445-0C87EB9F89A2}">
                <ask:lineSketchStyleProps xmlns:ask="http://schemas.microsoft.com/office/drawing/2018/sketchyshapes" sd="1347294010">
                  <a:prstGeom prst="leftArrow">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862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B8C692B-3D42-250F-A765-636B6BE98647}"/>
              </a:ext>
            </a:extLst>
          </p:cNvPr>
          <p:cNvPicPr>
            <a:picLocks noChangeAspect="1"/>
          </p:cNvPicPr>
          <p:nvPr/>
        </p:nvPicPr>
        <p:blipFill>
          <a:blip r:embed="rId2"/>
          <a:stretch>
            <a:fillRect/>
          </a:stretch>
        </p:blipFill>
        <p:spPr>
          <a:xfrm>
            <a:off x="1241303" y="0"/>
            <a:ext cx="9897856" cy="5801535"/>
          </a:xfrm>
          <a:prstGeom prst="rect">
            <a:avLst/>
          </a:prstGeom>
        </p:spPr>
      </p:pic>
      <p:sp>
        <p:nvSpPr>
          <p:cNvPr id="3" name="テキスト ボックス 2">
            <a:extLst>
              <a:ext uri="{FF2B5EF4-FFF2-40B4-BE49-F238E27FC236}">
                <a16:creationId xmlns:a16="http://schemas.microsoft.com/office/drawing/2014/main" id="{42E70F4F-0068-BA4F-86DA-069E75A81E2D}"/>
              </a:ext>
            </a:extLst>
          </p:cNvPr>
          <p:cNvSpPr txBox="1"/>
          <p:nvPr/>
        </p:nvSpPr>
        <p:spPr>
          <a:xfrm>
            <a:off x="2803020" y="4158463"/>
            <a:ext cx="5999148" cy="1569660"/>
          </a:xfrm>
          <a:prstGeom prst="rect">
            <a:avLst/>
          </a:prstGeom>
          <a:noFill/>
        </p:spPr>
        <p:txBody>
          <a:bodyPr wrap="square" rtlCol="0">
            <a:spAutoFit/>
          </a:bodyPr>
          <a:lstStyle/>
          <a:p>
            <a:pPr algn="ctr"/>
            <a:r>
              <a:rPr kumimoji="1" lang="ja-JP" altLang="en-US" sz="96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脳を模倣</a:t>
            </a:r>
            <a:endParaRPr kumimoji="1" lang="en-US" altLang="ja-JP" sz="9600" dirty="0">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898856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87818"/>
            <a:ext cx="6717324" cy="5770182"/>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508" y="599333"/>
            <a:ext cx="4437942" cy="4468548"/>
          </a:xfrm>
          <a:prstGeom prst="rect">
            <a:avLst/>
          </a:prstGeom>
        </p:spPr>
      </p:pic>
      <p:sp>
        <p:nvSpPr>
          <p:cNvPr id="3" name="正方形/長方形 2"/>
          <p:cNvSpPr/>
          <p:nvPr/>
        </p:nvSpPr>
        <p:spPr>
          <a:xfrm>
            <a:off x="6025662" y="5246796"/>
            <a:ext cx="6166337" cy="1384995"/>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脳を利用することで、ゲノム研究においては、現在用いられているコンピューターモデルではない実践型のアプローチを実行できる。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このことについては、数学的相関法や統計的手法はそれ自体、因果関係を特定するには不十分。実験システム、つまり人間の脳が必要。</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脳の多種多様な細胞と遺伝子の</a:t>
            </a:r>
            <a:r>
              <a:rPr lang="en-US" altLang="ja-JP" sz="1400" dirty="0">
                <a:latin typeface="Meiryo UI" panose="020B0604030504040204" pitchFamily="50" charset="-128"/>
                <a:ea typeface="Meiryo UI" panose="020B0604030504040204" pitchFamily="50" charset="-128"/>
              </a:rPr>
              <a:t>99</a:t>
            </a:r>
            <a:r>
              <a:rPr lang="ja-JP" altLang="en-US" sz="1400" dirty="0">
                <a:latin typeface="Meiryo UI" panose="020B0604030504040204" pitchFamily="50" charset="-128"/>
                <a:ea typeface="Meiryo UI" panose="020B0604030504040204" pitchFamily="50" charset="-128"/>
              </a:rPr>
              <a:t>％を再現。</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この脳には脊髄、シグナル伝達回路、網膜まで備わっている。</a:t>
            </a:r>
          </a:p>
        </p:txBody>
      </p:sp>
      <p:sp>
        <p:nvSpPr>
          <p:cNvPr id="6" name="正方形/長方形 5"/>
          <p:cNvSpPr/>
          <p:nvPr/>
        </p:nvSpPr>
        <p:spPr>
          <a:xfrm>
            <a:off x="3189293" y="4700953"/>
            <a:ext cx="1755609"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シンシナティ小児病院医療センター</a:t>
            </a:r>
          </a:p>
        </p:txBody>
      </p:sp>
      <p:sp>
        <p:nvSpPr>
          <p:cNvPr id="12" name="正方形/長方形 11"/>
          <p:cNvSpPr/>
          <p:nvPr/>
        </p:nvSpPr>
        <p:spPr>
          <a:xfrm>
            <a:off x="4503088" y="3443207"/>
            <a:ext cx="1103187" cy="230832"/>
          </a:xfrm>
          <a:prstGeom prst="rect">
            <a:avLst/>
          </a:prstGeom>
        </p:spPr>
        <p:txBody>
          <a:bodyPr wrap="none">
            <a:spAutoFit/>
          </a:bodyPr>
          <a:lstStyle/>
          <a:p>
            <a:r>
              <a:rPr lang="ja-JP" altLang="en-US" sz="900" dirty="0">
                <a:latin typeface="Meiryo UI" panose="020B0604030504040204" pitchFamily="50" charset="-128"/>
                <a:ea typeface="Meiryo UI" panose="020B0604030504040204" pitchFamily="50" charset="-128"/>
              </a:rPr>
              <a:t>クイーンズランド大学</a:t>
            </a:r>
          </a:p>
        </p:txBody>
      </p:sp>
      <p:sp>
        <p:nvSpPr>
          <p:cNvPr id="13" name="正方形/長方形 12"/>
          <p:cNvSpPr/>
          <p:nvPr/>
        </p:nvSpPr>
        <p:spPr>
          <a:xfrm>
            <a:off x="3117948" y="1016743"/>
            <a:ext cx="1915909"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横浜市立大学大学院医学系研究科</a:t>
            </a:r>
            <a:endParaRPr lang="ja-JP" altLang="en-US" sz="900" dirty="0">
              <a:latin typeface="Meiryo UI" panose="020B0604030504040204" pitchFamily="50" charset="-128"/>
              <a:ea typeface="Meiryo UI" panose="020B0604030504040204" pitchFamily="50" charset="-128"/>
            </a:endParaRPr>
          </a:p>
        </p:txBody>
      </p:sp>
      <p:sp>
        <p:nvSpPr>
          <p:cNvPr id="14" name="正方形/長方形 13"/>
          <p:cNvSpPr/>
          <p:nvPr/>
        </p:nvSpPr>
        <p:spPr>
          <a:xfrm>
            <a:off x="6130560" y="2541219"/>
            <a:ext cx="2723823" cy="584775"/>
          </a:xfrm>
          <a:prstGeom prst="rect">
            <a:avLst/>
          </a:prstGeom>
        </p:spPr>
        <p:txBody>
          <a:bodyPr wrap="none">
            <a:spAutoFit/>
          </a:bodyPr>
          <a:lstStyle/>
          <a:p>
            <a:pPr algn="ctr"/>
            <a:r>
              <a:rPr lang="ja-JP" altLang="en-US" sz="1600" b="1" dirty="0">
                <a:latin typeface="Meiryo UI" panose="020B0604030504040204" pitchFamily="50" charset="-128"/>
                <a:ea typeface="Meiryo UI" panose="020B0604030504040204" pitchFamily="50" charset="-128"/>
              </a:rPr>
              <a:t>臓器に似た立体の生体構造を</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solidFill>
                  <a:srgbClr val="FF0000"/>
                </a:solidFill>
                <a:latin typeface="Meiryo UI" panose="020B0604030504040204" pitchFamily="50" charset="-128"/>
                <a:ea typeface="Meiryo UI" panose="020B0604030504040204" pitchFamily="50" charset="-128"/>
              </a:rPr>
              <a:t>オルガノイド</a:t>
            </a:r>
            <a:r>
              <a:rPr lang="ja-JP" altLang="en-US" sz="1600" b="1" dirty="0">
                <a:latin typeface="Meiryo UI" panose="020B0604030504040204" pitchFamily="50" charset="-128"/>
                <a:ea typeface="Meiryo UI" panose="020B0604030504040204" pitchFamily="50" charset="-128"/>
              </a:rPr>
              <a:t>と言う。</a:t>
            </a:r>
          </a:p>
        </p:txBody>
      </p:sp>
      <p:sp>
        <p:nvSpPr>
          <p:cNvPr id="15" name="正方形/長方形 14"/>
          <p:cNvSpPr/>
          <p:nvPr/>
        </p:nvSpPr>
        <p:spPr>
          <a:xfrm>
            <a:off x="1729571" y="1148811"/>
            <a:ext cx="1223412" cy="230832"/>
          </a:xfrm>
          <a:prstGeom prst="rect">
            <a:avLst/>
          </a:prstGeom>
        </p:spPr>
        <p:txBody>
          <a:bodyPr wrap="none">
            <a:spAutoFit/>
          </a:bodyPr>
          <a:lstStyle/>
          <a:p>
            <a:r>
              <a:rPr lang="zh-CN" altLang="en-US" sz="900" dirty="0">
                <a:latin typeface="Meiryo UI" panose="020B0604030504040204" pitchFamily="50" charset="-128"/>
                <a:ea typeface="Meiryo UI" panose="020B0604030504040204" pitchFamily="50" charset="-128"/>
              </a:rPr>
              <a:t>分子生物工学研究所</a:t>
            </a:r>
            <a:endParaRPr lang="ja-JP" altLang="en-US" sz="900" dirty="0">
              <a:latin typeface="Meiryo UI" panose="020B0604030504040204" pitchFamily="50" charset="-128"/>
              <a:ea typeface="Meiryo UI" panose="020B0604030504040204" pitchFamily="50" charset="-128"/>
            </a:endParaRPr>
          </a:p>
        </p:txBody>
      </p:sp>
      <p:sp>
        <p:nvSpPr>
          <p:cNvPr id="7" name="正方形/長方形 6"/>
          <p:cNvSpPr/>
          <p:nvPr/>
        </p:nvSpPr>
        <p:spPr>
          <a:xfrm>
            <a:off x="-1" y="6694542"/>
            <a:ext cx="9076427" cy="200055"/>
          </a:xfrm>
          <a:prstGeom prst="rect">
            <a:avLst/>
          </a:prstGeom>
        </p:spPr>
        <p:txBody>
          <a:bodyPr wrap="square">
            <a:spAutoFit/>
          </a:bodyPr>
          <a:lstStyle/>
          <a:p>
            <a:r>
              <a:rPr lang="en-US" altLang="ja-JP" sz="700" dirty="0"/>
              <a:t>http://www.natureasia.com/ja-jp/ndigest/v12/n10/%E3%82%AA%E3%83%AB%E3%82%AC%E3%83%8E%E3%82%A4%E3%83%89%E3%81%AE%E8%88%88%E9%9A%86/68008</a:t>
            </a:r>
            <a:endParaRPr lang="ja-JP" altLang="en-US" sz="700" dirty="0"/>
          </a:p>
        </p:txBody>
      </p:sp>
      <p:sp>
        <p:nvSpPr>
          <p:cNvPr id="9" name="正方形/長方形 8"/>
          <p:cNvSpPr/>
          <p:nvPr/>
        </p:nvSpPr>
        <p:spPr>
          <a:xfrm>
            <a:off x="9440377" y="4603219"/>
            <a:ext cx="2661007" cy="507831"/>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https://www.theguardian.com/science/2015/aug/18/first-almost-fully-formed-human-brain-grown-in-lab-researchers-claim</a:t>
            </a:r>
            <a:endParaRPr lang="ja-JP" altLang="en-US" sz="900" dirty="0">
              <a:latin typeface="Meiryo UI" panose="020B0604030504040204" pitchFamily="50" charset="-128"/>
              <a:ea typeface="Meiryo UI" panose="020B0604030504040204" pitchFamily="50" charset="-128"/>
            </a:endParaRPr>
          </a:p>
        </p:txBody>
      </p:sp>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5" y="0"/>
            <a:ext cx="1540483" cy="1408259"/>
          </a:xfrm>
          <a:prstGeom prst="rect">
            <a:avLst/>
          </a:prstGeom>
        </p:spPr>
      </p:pic>
      <p:sp>
        <p:nvSpPr>
          <p:cNvPr id="17" name="テキスト ボックス 16"/>
          <p:cNvSpPr txBox="1"/>
          <p:nvPr/>
        </p:nvSpPr>
        <p:spPr>
          <a:xfrm>
            <a:off x="2057" y="0"/>
            <a:ext cx="8964144" cy="1015663"/>
          </a:xfrm>
          <a:prstGeom prst="rect">
            <a:avLst/>
          </a:prstGeom>
          <a:noFill/>
        </p:spPr>
        <p:txBody>
          <a:bodyPr wrap="square" rtlCol="0">
            <a:spAutoFit/>
          </a:bodyPr>
          <a:lstStyle/>
          <a:p>
            <a:pPr algn="ctr"/>
            <a:r>
              <a:rPr lang="ja-JP" altLang="en-US" sz="6000" b="1" dirty="0">
                <a:latin typeface="游ゴシック" panose="020B0400000000000000" pitchFamily="50" charset="-128"/>
                <a:ea typeface="游ゴシック" panose="020B0400000000000000" pitchFamily="50" charset="-128"/>
              </a:rPr>
              <a:t>　 オルガノイド</a:t>
            </a:r>
            <a:endParaRPr kumimoji="1" lang="ja-JP" altLang="en-US" sz="6000" b="1"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7111652" y="336643"/>
            <a:ext cx="28328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脳の多種多様な細胞と遺伝子の</a:t>
            </a:r>
            <a:r>
              <a:rPr lang="en-US" altLang="ja-JP" sz="1100" dirty="0">
                <a:latin typeface="Meiryo UI" panose="020B0604030504040204" pitchFamily="50" charset="-128"/>
                <a:ea typeface="Meiryo UI" panose="020B0604030504040204" pitchFamily="50" charset="-128"/>
              </a:rPr>
              <a:t>99</a:t>
            </a:r>
            <a:r>
              <a:rPr lang="ja-JP" altLang="en-US" sz="1100" dirty="0">
                <a:latin typeface="Meiryo UI" panose="020B0604030504040204" pitchFamily="50" charset="-128"/>
                <a:ea typeface="Meiryo UI" panose="020B0604030504040204" pitchFamily="50" charset="-128"/>
              </a:rPr>
              <a:t>％を再現。</a:t>
            </a:r>
            <a:endParaRPr lang="en-US" altLang="ja-JP"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42499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in graphic">
            <a:extLst>
              <a:ext uri="{FF2B5EF4-FFF2-40B4-BE49-F238E27FC236}">
                <a16:creationId xmlns:a16="http://schemas.microsoft.com/office/drawing/2014/main" id="{AC6AABFE-0B90-C175-188C-CFC61BC46F2E}"/>
              </a:ext>
            </a:extLst>
          </p:cNvPr>
          <p:cNvPicPr/>
          <p:nvPr/>
        </p:nvPicPr>
        <p:blipFill>
          <a:blip r:embed="rId2"/>
          <a:stretch/>
        </p:blipFill>
        <p:spPr>
          <a:xfrm>
            <a:off x="0" y="1103412"/>
            <a:ext cx="5343734" cy="5159177"/>
          </a:xfrm>
          <a:prstGeom prst="rect">
            <a:avLst/>
          </a:prstGeom>
          <a:ln>
            <a:noFill/>
          </a:ln>
        </p:spPr>
      </p:pic>
      <p:sp>
        <p:nvSpPr>
          <p:cNvPr id="3" name="TextShape 2">
            <a:extLst>
              <a:ext uri="{FF2B5EF4-FFF2-40B4-BE49-F238E27FC236}">
                <a16:creationId xmlns:a16="http://schemas.microsoft.com/office/drawing/2014/main" id="{72936C08-99DA-C63F-AF69-76B8AA380243}"/>
              </a:ext>
            </a:extLst>
          </p:cNvPr>
          <p:cNvSpPr txBox="1"/>
          <p:nvPr/>
        </p:nvSpPr>
        <p:spPr>
          <a:xfrm>
            <a:off x="952560" y="6477120"/>
            <a:ext cx="3087595" cy="231120"/>
          </a:xfrm>
          <a:prstGeom prst="rect">
            <a:avLst/>
          </a:prstGeom>
          <a:noFill/>
          <a:ln>
            <a:noFill/>
          </a:ln>
        </p:spPr>
        <p:txBody>
          <a:bodyPr lIns="90000" tIns="45000" rIns="90000" bIns="45000"/>
          <a:lstStyle/>
          <a:p>
            <a:r>
              <a:rPr lang="en-US" sz="900" b="0" i="1" strike="noStrike" spc="-1" dirty="0">
                <a:latin typeface="Arial"/>
              </a:rPr>
              <a:t>Neuron</a:t>
            </a:r>
            <a:r>
              <a:rPr lang="en-US" sz="900" b="0" strike="noStrike" spc="-1" dirty="0">
                <a:latin typeface="Arial"/>
              </a:rPr>
              <a:t> DOI: (10.1016/j.neuron.2022.09.001) </a:t>
            </a:r>
          </a:p>
        </p:txBody>
      </p:sp>
      <p:sp>
        <p:nvSpPr>
          <p:cNvPr id="4" name="TextShape 3">
            <a:extLst>
              <a:ext uri="{FF2B5EF4-FFF2-40B4-BE49-F238E27FC236}">
                <a16:creationId xmlns:a16="http://schemas.microsoft.com/office/drawing/2014/main" id="{B02DF617-FD1A-A23B-BEFF-86ADDFA0E540}"/>
              </a:ext>
            </a:extLst>
          </p:cNvPr>
          <p:cNvSpPr txBox="1"/>
          <p:nvPr/>
        </p:nvSpPr>
        <p:spPr>
          <a:xfrm>
            <a:off x="952560" y="6624000"/>
            <a:ext cx="5556240" cy="231120"/>
          </a:xfrm>
          <a:prstGeom prst="rect">
            <a:avLst/>
          </a:prstGeom>
          <a:noFill/>
          <a:ln>
            <a:noFill/>
          </a:ln>
        </p:spPr>
        <p:txBody>
          <a:bodyPr lIns="90000" tIns="46800" rIns="90000" bIns="46800" anchor="ctr"/>
          <a:lstStyle/>
          <a:p>
            <a:r>
              <a:rPr lang="en-US" sz="900" b="0" strike="noStrike" spc="-1" dirty="0">
                <a:latin typeface="Arial"/>
              </a:rPr>
              <a:t>Copyright © 2022 The Author(s)</a:t>
            </a:r>
            <a:r>
              <a:rPr lang="en-US" sz="900" b="0" strike="noStrike" spc="-1" dirty="0">
                <a:latin typeface="Arial"/>
                <a:hlinkClick r:id="rId3">
                  <a:extLst>
                    <a:ext uri="{A12FA001-AC4F-418D-AE19-62706E023703}">
                      <ahyp:hlinkClr xmlns:ahyp="http://schemas.microsoft.com/office/drawing/2018/hyperlinkcolor" val="tx"/>
                    </a:ext>
                  </a:extLst>
                </a:hlinkClick>
              </a:rPr>
              <a:t> Terms and Conditions</a:t>
            </a:r>
            <a:endParaRPr lang="en-US" sz="900" b="0" strike="noStrike" spc="-1" dirty="0">
              <a:latin typeface="Arial"/>
            </a:endParaRPr>
          </a:p>
        </p:txBody>
      </p:sp>
      <p:pic>
        <p:nvPicPr>
          <p:cNvPr id="5" name="Logo">
            <a:extLst>
              <a:ext uri="{FF2B5EF4-FFF2-40B4-BE49-F238E27FC236}">
                <a16:creationId xmlns:a16="http://schemas.microsoft.com/office/drawing/2014/main" id="{02E0775D-7ACB-D32C-9A25-CFD99FF2B90B}"/>
              </a:ext>
            </a:extLst>
          </p:cNvPr>
          <p:cNvPicPr/>
          <p:nvPr/>
        </p:nvPicPr>
        <p:blipFill>
          <a:blip r:embed="rId4"/>
          <a:stretch/>
        </p:blipFill>
        <p:spPr>
          <a:xfrm>
            <a:off x="244440" y="6302340"/>
            <a:ext cx="708120" cy="496440"/>
          </a:xfrm>
          <a:prstGeom prst="rect">
            <a:avLst/>
          </a:prstGeom>
          <a:ln>
            <a:noFill/>
          </a:ln>
        </p:spPr>
      </p:pic>
      <p:sp>
        <p:nvSpPr>
          <p:cNvPr id="8" name="テキスト ボックス 7">
            <a:extLst>
              <a:ext uri="{FF2B5EF4-FFF2-40B4-BE49-F238E27FC236}">
                <a16:creationId xmlns:a16="http://schemas.microsoft.com/office/drawing/2014/main" id="{7CF8729E-F2E0-AB98-738A-B507E1AEDD76}"/>
              </a:ext>
            </a:extLst>
          </p:cNvPr>
          <p:cNvSpPr txBox="1"/>
          <p:nvPr/>
        </p:nvSpPr>
        <p:spPr>
          <a:xfrm>
            <a:off x="123143" y="764997"/>
            <a:ext cx="12192000" cy="261610"/>
          </a:xfrm>
          <a:prstGeom prst="rect">
            <a:avLst/>
          </a:prstGeom>
          <a:noFill/>
        </p:spPr>
        <p:txBody>
          <a:bodyPr wrap="square">
            <a:spAutoFit/>
          </a:bodyPr>
          <a:lstStyle/>
          <a:p>
            <a:pPr algn="ctr"/>
            <a:r>
              <a:rPr lang="en-US" altLang="ja-JP" sz="1050" dirty="0">
                <a:solidFill>
                  <a:srgbClr val="C00000"/>
                </a:solidFill>
                <a:latin typeface="Amasis MT Pro Medium" panose="02040604050005020304" pitchFamily="18" charset="0"/>
              </a:rPr>
              <a:t>https://www.cell.com/neuron/fulltext/S0896-6273(22)00806-6?_returnURL=https%3A%2F%2Flinkinghub.elsevier.com%2Fretrieve%2Fpii%2FS0896627322008066%3Fshowall%3Dtrue#</a:t>
            </a:r>
            <a:endParaRPr lang="ja-JP" altLang="en-US" sz="1050" dirty="0">
              <a:solidFill>
                <a:srgbClr val="C00000"/>
              </a:solidFill>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EF386872-99ED-7561-5C66-C950069C4029}"/>
              </a:ext>
            </a:extLst>
          </p:cNvPr>
          <p:cNvSpPr txBox="1"/>
          <p:nvPr/>
        </p:nvSpPr>
        <p:spPr>
          <a:xfrm>
            <a:off x="123142" y="495869"/>
            <a:ext cx="12191999" cy="400110"/>
          </a:xfrm>
          <a:prstGeom prst="rect">
            <a:avLst/>
          </a:prstGeom>
          <a:noFill/>
        </p:spPr>
        <p:txBody>
          <a:bodyPr wrap="square">
            <a:spAutoFit/>
          </a:bodyPr>
          <a:lstStyle/>
          <a:p>
            <a:pPr algn="ctr"/>
            <a:r>
              <a:rPr lang="en-US" altLang="ja-JP" sz="2000" b="0" i="1" dirty="0">
                <a:effectLst/>
                <a:latin typeface="Franklin Gothic Heavy" panose="020B0903020102020204" pitchFamily="34" charset="0"/>
              </a:rPr>
              <a:t>In vitro</a:t>
            </a:r>
            <a:r>
              <a:rPr lang="en-US" altLang="ja-JP" sz="2000" b="0" i="0" dirty="0">
                <a:effectLst/>
                <a:latin typeface="Franklin Gothic Heavy" panose="020B0903020102020204" pitchFamily="34" charset="0"/>
              </a:rPr>
              <a:t> neurons learn and exhibit sentience when embodied in a simulated game-world</a:t>
            </a:r>
          </a:p>
        </p:txBody>
      </p:sp>
      <p:pic>
        <p:nvPicPr>
          <p:cNvPr id="6" name="Picture 4">
            <a:extLst>
              <a:ext uri="{FF2B5EF4-FFF2-40B4-BE49-F238E27FC236}">
                <a16:creationId xmlns:a16="http://schemas.microsoft.com/office/drawing/2014/main" id="{D085489D-B4A9-E36A-3A79-A5367ED2C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3735" y="1122841"/>
            <a:ext cx="6708294" cy="546984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E2C3B303-C3C6-F4EB-9AEA-700100501B0E}"/>
              </a:ext>
            </a:extLst>
          </p:cNvPr>
          <p:cNvSpPr/>
          <p:nvPr/>
        </p:nvSpPr>
        <p:spPr>
          <a:xfrm>
            <a:off x="0" y="-442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オルガノイドがゲームをする・・・</a:t>
            </a:r>
          </a:p>
        </p:txBody>
      </p:sp>
    </p:spTree>
    <p:extLst>
      <p:ext uri="{BB962C8B-B14F-4D97-AF65-F5344CB8AC3E}">
        <p14:creationId xmlns:p14="http://schemas.microsoft.com/office/powerpoint/2010/main" val="2124751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2">
            <a:extLst>
              <a:ext uri="{FF2B5EF4-FFF2-40B4-BE49-F238E27FC236}">
                <a16:creationId xmlns:a16="http://schemas.microsoft.com/office/drawing/2014/main" id="{72936C08-99DA-C63F-AF69-76B8AA380243}"/>
              </a:ext>
            </a:extLst>
          </p:cNvPr>
          <p:cNvSpPr txBox="1"/>
          <p:nvPr/>
        </p:nvSpPr>
        <p:spPr>
          <a:xfrm>
            <a:off x="925282" y="6506254"/>
            <a:ext cx="8254800" cy="231120"/>
          </a:xfrm>
          <a:prstGeom prst="rect">
            <a:avLst/>
          </a:prstGeom>
          <a:noFill/>
          <a:ln>
            <a:noFill/>
          </a:ln>
        </p:spPr>
        <p:txBody>
          <a:bodyPr lIns="90000" tIns="45000" rIns="90000" bIns="45000"/>
          <a:lstStyle/>
          <a:p>
            <a:r>
              <a:rPr lang="en-US" sz="900" b="0" i="1" strike="noStrike" spc="-1" dirty="0">
                <a:latin typeface="Arial"/>
              </a:rPr>
              <a:t>Neuron</a:t>
            </a:r>
            <a:r>
              <a:rPr lang="en-US" sz="900" b="0" strike="noStrike" spc="-1" dirty="0">
                <a:latin typeface="Arial"/>
              </a:rPr>
              <a:t> DOI: (10.1016/j.neuron.2022.09.001) </a:t>
            </a:r>
          </a:p>
        </p:txBody>
      </p:sp>
      <p:sp>
        <p:nvSpPr>
          <p:cNvPr id="4" name="TextShape 3">
            <a:extLst>
              <a:ext uri="{FF2B5EF4-FFF2-40B4-BE49-F238E27FC236}">
                <a16:creationId xmlns:a16="http://schemas.microsoft.com/office/drawing/2014/main" id="{B02DF617-FD1A-A23B-BEFF-86ADDFA0E540}"/>
              </a:ext>
            </a:extLst>
          </p:cNvPr>
          <p:cNvSpPr txBox="1"/>
          <p:nvPr/>
        </p:nvSpPr>
        <p:spPr>
          <a:xfrm>
            <a:off x="952560" y="6624000"/>
            <a:ext cx="5556240" cy="231120"/>
          </a:xfrm>
          <a:prstGeom prst="rect">
            <a:avLst/>
          </a:prstGeom>
          <a:noFill/>
          <a:ln>
            <a:noFill/>
          </a:ln>
        </p:spPr>
        <p:txBody>
          <a:bodyPr lIns="90000" tIns="46800" rIns="90000" bIns="46800" anchor="ctr"/>
          <a:lstStyle/>
          <a:p>
            <a:r>
              <a:rPr lang="en-US" sz="900" b="0" strike="noStrike" spc="-1" dirty="0">
                <a:latin typeface="Arial"/>
              </a:rPr>
              <a:t>Copyright © 2022 The Author(s)</a:t>
            </a:r>
            <a:r>
              <a:rPr lang="en-US" sz="900" b="0" strike="noStrike" spc="-1" dirty="0">
                <a:latin typeface="Arial"/>
                <a:hlinkClick r:id="rId2">
                  <a:extLst>
                    <a:ext uri="{A12FA001-AC4F-418D-AE19-62706E023703}">
                      <ahyp:hlinkClr xmlns:ahyp="http://schemas.microsoft.com/office/drawing/2018/hyperlinkcolor" val="tx"/>
                    </a:ext>
                  </a:extLst>
                </a:hlinkClick>
              </a:rPr>
              <a:t> Terms and Conditions</a:t>
            </a:r>
            <a:endParaRPr lang="en-US" sz="900" b="0" strike="noStrike" spc="-1" dirty="0">
              <a:latin typeface="Arial"/>
            </a:endParaRPr>
          </a:p>
        </p:txBody>
      </p:sp>
      <p:pic>
        <p:nvPicPr>
          <p:cNvPr id="5" name="Logo">
            <a:extLst>
              <a:ext uri="{FF2B5EF4-FFF2-40B4-BE49-F238E27FC236}">
                <a16:creationId xmlns:a16="http://schemas.microsoft.com/office/drawing/2014/main" id="{02E0775D-7ACB-D32C-9A25-CFD99FF2B90B}"/>
              </a:ext>
            </a:extLst>
          </p:cNvPr>
          <p:cNvPicPr/>
          <p:nvPr/>
        </p:nvPicPr>
        <p:blipFill>
          <a:blip r:embed="rId3"/>
          <a:stretch/>
        </p:blipFill>
        <p:spPr>
          <a:xfrm>
            <a:off x="244440" y="6302340"/>
            <a:ext cx="708120" cy="496440"/>
          </a:xfrm>
          <a:prstGeom prst="rect">
            <a:avLst/>
          </a:prstGeom>
          <a:ln>
            <a:noFill/>
          </a:ln>
        </p:spPr>
      </p:pic>
      <p:sp>
        <p:nvSpPr>
          <p:cNvPr id="8" name="テキスト ボックス 7">
            <a:extLst>
              <a:ext uri="{FF2B5EF4-FFF2-40B4-BE49-F238E27FC236}">
                <a16:creationId xmlns:a16="http://schemas.microsoft.com/office/drawing/2014/main" id="{7CF8729E-F2E0-AB98-738A-B507E1AEDD76}"/>
              </a:ext>
            </a:extLst>
          </p:cNvPr>
          <p:cNvSpPr txBox="1"/>
          <p:nvPr/>
        </p:nvSpPr>
        <p:spPr>
          <a:xfrm>
            <a:off x="0" y="888490"/>
            <a:ext cx="12192000" cy="261610"/>
          </a:xfrm>
          <a:prstGeom prst="rect">
            <a:avLst/>
          </a:prstGeom>
          <a:noFill/>
        </p:spPr>
        <p:txBody>
          <a:bodyPr wrap="square">
            <a:spAutoFit/>
          </a:bodyPr>
          <a:lstStyle/>
          <a:p>
            <a:pPr algn="ctr"/>
            <a:r>
              <a:rPr lang="en-US" altLang="ja-JP" sz="1050" dirty="0">
                <a:solidFill>
                  <a:srgbClr val="C00000"/>
                </a:solidFill>
                <a:latin typeface="Amasis MT Pro Medium" panose="02040604050005020304" pitchFamily="18" charset="0"/>
              </a:rPr>
              <a:t>https://www.cell.com/neuron/fulltext/S0896-6273(22)00806-6?_returnURL=https%3A%2F%2Flinkinghub.elsevier.com%2Fretrieve%2Fpii%2FS0896627322008066%3Fshowall%3Dtrue#</a:t>
            </a:r>
            <a:endParaRPr lang="ja-JP" altLang="en-US" sz="1050" dirty="0">
              <a:solidFill>
                <a:srgbClr val="C00000"/>
              </a:solidFill>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EF386872-99ED-7561-5C66-C950069C4029}"/>
              </a:ext>
            </a:extLst>
          </p:cNvPr>
          <p:cNvSpPr txBox="1"/>
          <p:nvPr/>
        </p:nvSpPr>
        <p:spPr>
          <a:xfrm>
            <a:off x="-1" y="619362"/>
            <a:ext cx="12191999" cy="400110"/>
          </a:xfrm>
          <a:prstGeom prst="rect">
            <a:avLst/>
          </a:prstGeom>
          <a:noFill/>
        </p:spPr>
        <p:txBody>
          <a:bodyPr wrap="square">
            <a:spAutoFit/>
          </a:bodyPr>
          <a:lstStyle/>
          <a:p>
            <a:pPr algn="ctr"/>
            <a:r>
              <a:rPr lang="en-US" altLang="ja-JP" sz="2000" b="0" i="1" dirty="0">
                <a:effectLst/>
                <a:latin typeface="Franklin Gothic Heavy" panose="020B0903020102020204" pitchFamily="34" charset="0"/>
              </a:rPr>
              <a:t>In vitro</a:t>
            </a:r>
            <a:r>
              <a:rPr lang="en-US" altLang="ja-JP" sz="2000" b="0" i="0" dirty="0">
                <a:effectLst/>
                <a:latin typeface="Franklin Gothic Heavy" panose="020B0903020102020204" pitchFamily="34" charset="0"/>
              </a:rPr>
              <a:t> neurons learn and exhibit sentience when embodied in a simulated game-world</a:t>
            </a:r>
          </a:p>
        </p:txBody>
      </p:sp>
      <p:pic>
        <p:nvPicPr>
          <p:cNvPr id="14" name="図 13">
            <a:extLst>
              <a:ext uri="{FF2B5EF4-FFF2-40B4-BE49-F238E27FC236}">
                <a16:creationId xmlns:a16="http://schemas.microsoft.com/office/drawing/2014/main" id="{2B75CC4B-045A-B230-D3F6-5713BA675592}"/>
              </a:ext>
            </a:extLst>
          </p:cNvPr>
          <p:cNvPicPr>
            <a:picLocks noChangeAspect="1"/>
          </p:cNvPicPr>
          <p:nvPr/>
        </p:nvPicPr>
        <p:blipFill>
          <a:blip r:embed="rId4"/>
          <a:stretch>
            <a:fillRect/>
          </a:stretch>
        </p:blipFill>
        <p:spPr>
          <a:xfrm>
            <a:off x="0" y="1595120"/>
            <a:ext cx="12227307" cy="3839572"/>
          </a:xfrm>
          <a:prstGeom prst="rect">
            <a:avLst/>
          </a:prstGeom>
        </p:spPr>
      </p:pic>
      <p:sp>
        <p:nvSpPr>
          <p:cNvPr id="2" name="正方形/長方形 1">
            <a:extLst>
              <a:ext uri="{FF2B5EF4-FFF2-40B4-BE49-F238E27FC236}">
                <a16:creationId xmlns:a16="http://schemas.microsoft.com/office/drawing/2014/main" id="{296FC4CE-CC9C-CAF3-1D96-4D6DA0DA04AD}"/>
              </a:ext>
            </a:extLst>
          </p:cNvPr>
          <p:cNvSpPr/>
          <p:nvPr/>
        </p:nvSpPr>
        <p:spPr>
          <a:xfrm>
            <a:off x="0" y="-442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オルガノイド</a:t>
            </a:r>
          </a:p>
        </p:txBody>
      </p:sp>
    </p:spTree>
    <p:extLst>
      <p:ext uri="{BB962C8B-B14F-4D97-AF65-F5344CB8AC3E}">
        <p14:creationId xmlns:p14="http://schemas.microsoft.com/office/powerpoint/2010/main" val="162858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培養脳でコンピューター 神経細胞で音声認識に成功、米インディアナ大学 - 日本経済新聞">
            <a:extLst>
              <a:ext uri="{FF2B5EF4-FFF2-40B4-BE49-F238E27FC236}">
                <a16:creationId xmlns:a16="http://schemas.microsoft.com/office/drawing/2014/main" id="{4FFC7534-857B-182A-4427-251A5FCBC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4" y="273315"/>
            <a:ext cx="4205286" cy="6598924"/>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F290C9FA-84E3-42BB-4F8E-51C70913A55B}"/>
              </a:ext>
            </a:extLst>
          </p:cNvPr>
          <p:cNvSpPr/>
          <p:nvPr/>
        </p:nvSpPr>
        <p:spPr>
          <a:xfrm>
            <a:off x="0" y="-4811"/>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培養脳コンピュータ</a:t>
            </a:r>
          </a:p>
        </p:txBody>
      </p:sp>
      <p:sp>
        <p:nvSpPr>
          <p:cNvPr id="6" name="テキスト ボックス 5">
            <a:extLst>
              <a:ext uri="{FF2B5EF4-FFF2-40B4-BE49-F238E27FC236}">
                <a16:creationId xmlns:a16="http://schemas.microsoft.com/office/drawing/2014/main" id="{E3719DD9-8432-6129-5039-2DD7D8616892}"/>
              </a:ext>
            </a:extLst>
          </p:cNvPr>
          <p:cNvSpPr txBox="1"/>
          <p:nvPr/>
        </p:nvSpPr>
        <p:spPr>
          <a:xfrm>
            <a:off x="79602" y="600822"/>
            <a:ext cx="7545162" cy="1631216"/>
          </a:xfrm>
          <a:prstGeom prst="rect">
            <a:avLst/>
          </a:prstGeom>
          <a:noFill/>
        </p:spPr>
        <p:txBody>
          <a:bodyPr wrap="square">
            <a:spAutoFit/>
          </a:bodyPr>
          <a:lstStyle/>
          <a:p>
            <a:r>
              <a:rPr lang="ja-JP" altLang="en-US" sz="2000" b="0" i="0" dirty="0">
                <a:solidFill>
                  <a:srgbClr val="333333"/>
                </a:solidFill>
                <a:effectLst/>
                <a:latin typeface="BIZ UDPゴシック" panose="020B0400000000000000" pitchFamily="50" charset="-128"/>
                <a:ea typeface="BIZ UDPゴシック" panose="020B0400000000000000" pitchFamily="50" charset="-128"/>
              </a:rPr>
              <a:t>米インディアナ大学ブルーミントン校などは、人の幹細胞から作った神経細胞を集積した「培養脳」を用いて簡易なコンピューターを開発した。従来のコンピューターより少ない電力で計算できると期待される。実用化できれば、電力消費の拡大に対応する手段の一つとなる。</a:t>
            </a:r>
            <a:endParaRPr lang="ja-JP" altLang="en-US" sz="2000" dirty="0">
              <a:latin typeface="BIZ UDPゴシック" panose="020B0400000000000000" pitchFamily="50" charset="-128"/>
              <a:ea typeface="BIZ UDPゴシック" panose="020B0400000000000000" pitchFamily="50" charset="-128"/>
            </a:endParaRPr>
          </a:p>
        </p:txBody>
      </p:sp>
      <p:pic>
        <p:nvPicPr>
          <p:cNvPr id="2052" name="Picture 4" descr="培養脳でコンピューター 神経細胞で音声認識に成功、米インディアナ大学 - 日本経済新聞">
            <a:extLst>
              <a:ext uri="{FF2B5EF4-FFF2-40B4-BE49-F238E27FC236}">
                <a16:creationId xmlns:a16="http://schemas.microsoft.com/office/drawing/2014/main" id="{848AF9ED-9C26-BE14-74D6-E2530E8CF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90" y="2154751"/>
            <a:ext cx="6314200" cy="461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03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E8461-264E-A603-4397-53B8503BAD5C}"/>
            </a:ext>
          </a:extLst>
        </p:cNvPr>
        <p:cNvGrpSpPr/>
        <p:nvPr/>
      </p:nvGrpSpPr>
      <p:grpSpPr>
        <a:xfrm>
          <a:off x="0" y="0"/>
          <a:ext cx="0" cy="0"/>
          <a:chOff x="0" y="0"/>
          <a:chExt cx="0" cy="0"/>
        </a:xfrm>
      </p:grpSpPr>
      <p:pic>
        <p:nvPicPr>
          <p:cNvPr id="1030" name="Picture 6">
            <a:extLst>
              <a:ext uri="{FF2B5EF4-FFF2-40B4-BE49-F238E27FC236}">
                <a16:creationId xmlns:a16="http://schemas.microsoft.com/office/drawing/2014/main" id="{D1AB7BB1-A05D-C22F-D236-38D49426F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10" y="2993"/>
            <a:ext cx="7252447" cy="33816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23144C8-8FB7-48CA-93B4-DDF2DDCC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6729"/>
            <a:ext cx="7370457" cy="3488112"/>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A15E48EA-16FE-4643-6886-C10D99C4068C}"/>
              </a:ext>
            </a:extLst>
          </p:cNvPr>
          <p:cNvPicPr>
            <a:picLocks noChangeAspect="1"/>
          </p:cNvPicPr>
          <p:nvPr/>
        </p:nvPicPr>
        <p:blipFill>
          <a:blip r:embed="rId5"/>
          <a:stretch>
            <a:fillRect/>
          </a:stretch>
        </p:blipFill>
        <p:spPr>
          <a:xfrm>
            <a:off x="6413687" y="3366728"/>
            <a:ext cx="5777411" cy="3488112"/>
          </a:xfrm>
          <a:prstGeom prst="rect">
            <a:avLst/>
          </a:prstGeom>
        </p:spPr>
      </p:pic>
      <p:pic>
        <p:nvPicPr>
          <p:cNvPr id="5" name="図 4">
            <a:extLst>
              <a:ext uri="{FF2B5EF4-FFF2-40B4-BE49-F238E27FC236}">
                <a16:creationId xmlns:a16="http://schemas.microsoft.com/office/drawing/2014/main" id="{ED00AF9B-C6A3-4943-024B-4742D195D476}"/>
              </a:ext>
            </a:extLst>
          </p:cNvPr>
          <p:cNvPicPr>
            <a:picLocks noChangeAspect="1"/>
          </p:cNvPicPr>
          <p:nvPr/>
        </p:nvPicPr>
        <p:blipFill>
          <a:blip r:embed="rId6"/>
          <a:stretch>
            <a:fillRect/>
          </a:stretch>
        </p:blipFill>
        <p:spPr>
          <a:xfrm>
            <a:off x="7727576" y="-8812"/>
            <a:ext cx="4463522" cy="3375539"/>
          </a:xfrm>
          <a:prstGeom prst="rect">
            <a:avLst/>
          </a:prstGeom>
        </p:spPr>
      </p:pic>
    </p:spTree>
    <p:extLst>
      <p:ext uri="{BB962C8B-B14F-4D97-AF65-F5344CB8AC3E}">
        <p14:creationId xmlns:p14="http://schemas.microsoft.com/office/powerpoint/2010/main" val="312175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ydrogel reprogrammes tumour cells back into cancer stem cells ...">
            <a:extLst>
              <a:ext uri="{FF2B5EF4-FFF2-40B4-BE49-F238E27FC236}">
                <a16:creationId xmlns:a16="http://schemas.microsoft.com/office/drawing/2014/main" id="{86DD8C55-1A5E-B86B-1413-8C483CCE5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3331" y="1463863"/>
            <a:ext cx="6158668" cy="303299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ダブルネットワーク・ゲル</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0B035A7F-0F8A-2668-F6CF-738F0A57D614}"/>
              </a:ext>
            </a:extLst>
          </p:cNvPr>
          <p:cNvSpPr txBox="1"/>
          <p:nvPr/>
        </p:nvSpPr>
        <p:spPr>
          <a:xfrm>
            <a:off x="109539" y="5192912"/>
            <a:ext cx="11948577" cy="1631216"/>
          </a:xfrm>
          <a:prstGeom prst="rect">
            <a:avLst/>
          </a:prstGeom>
          <a:noFill/>
        </p:spPr>
        <p:txBody>
          <a:bodyPr wrap="square">
            <a:spAutoFit/>
          </a:bodyPr>
          <a:lstStyle/>
          <a:p>
            <a:r>
              <a:rPr lang="ja-JP" altLang="en-US" sz="2000" b="0" i="0" dirty="0">
                <a:solidFill>
                  <a:srgbClr val="4D4D4D"/>
                </a:solidFill>
                <a:effectLst/>
                <a:latin typeface="BIZ UDPゴシック" panose="020B0400000000000000" pitchFamily="50" charset="-128"/>
                <a:ea typeface="BIZ UDPゴシック" panose="020B0400000000000000" pitchFamily="50" charset="-128"/>
              </a:rPr>
              <a:t>ダブルネットワークゲルは、①硬くてもろいゲル（図中青線）と、②よく伸びるゲル（図中橙線）を図のように組み合わせてつくる。圧力がかかると、最初に</a:t>
            </a:r>
            <a:r>
              <a:rPr lang="ja-JP" altLang="en-US" sz="2000" b="1" i="0" dirty="0">
                <a:solidFill>
                  <a:srgbClr val="4D4D4D"/>
                </a:solidFill>
                <a:effectLst/>
                <a:latin typeface="BIZ UDPゴシック" panose="020B0400000000000000" pitchFamily="50" charset="-128"/>
                <a:ea typeface="BIZ UDPゴシック" panose="020B0400000000000000" pitchFamily="50" charset="-128"/>
              </a:rPr>
              <a:t>硬くてもろいゲルの結合が先にぶちぶちと切れていく。</a:t>
            </a:r>
            <a:r>
              <a:rPr lang="ja-JP" altLang="en-US" sz="2000" b="0" i="0" dirty="0">
                <a:solidFill>
                  <a:srgbClr val="4D4D4D"/>
                </a:solidFill>
                <a:effectLst/>
                <a:latin typeface="BIZ UDPゴシック" panose="020B0400000000000000" pitchFamily="50" charset="-128"/>
                <a:ea typeface="BIZ UDPゴシック" panose="020B0400000000000000" pitchFamily="50" charset="-128"/>
              </a:rPr>
              <a:t>普通のゲルはこれによって破断されるが、</a:t>
            </a:r>
            <a:r>
              <a:rPr lang="ja-JP" altLang="en-US" sz="2000" b="1" i="0" dirty="0">
                <a:solidFill>
                  <a:srgbClr val="4D4D4D"/>
                </a:solidFill>
                <a:effectLst/>
                <a:latin typeface="BIZ UDPゴシック" panose="020B0400000000000000" pitchFamily="50" charset="-128"/>
                <a:ea typeface="BIZ UDPゴシック" panose="020B0400000000000000" pitchFamily="50" charset="-128"/>
              </a:rPr>
              <a:t>柔らかい鎖が壊れた部分を繋ぎ止める</a:t>
            </a:r>
            <a:r>
              <a:rPr lang="ja-JP" altLang="en-US" sz="2000" b="0" i="0" dirty="0">
                <a:solidFill>
                  <a:srgbClr val="4D4D4D"/>
                </a:solidFill>
                <a:effectLst/>
                <a:latin typeface="BIZ UDPゴシック" panose="020B0400000000000000" pitchFamily="50" charset="-128"/>
                <a:ea typeface="BIZ UDPゴシック" panose="020B0400000000000000" pitchFamily="50" charset="-128"/>
              </a:rPr>
              <a:t>ように働くため、巨視的な破壊に至らない。さらに伸ばしていっても、</a:t>
            </a:r>
            <a:r>
              <a:rPr lang="ja-JP" altLang="en-US" sz="2000" b="1" i="0" dirty="0">
                <a:solidFill>
                  <a:srgbClr val="4D4D4D"/>
                </a:solidFill>
                <a:effectLst/>
                <a:latin typeface="BIZ UDPゴシック" panose="020B0400000000000000" pitchFamily="50" charset="-128"/>
                <a:ea typeface="BIZ UDPゴシック" panose="020B0400000000000000" pitchFamily="50" charset="-128"/>
              </a:rPr>
              <a:t>壊れた部分のゲルが柔らかいゲルをつなぎとめた状態をとる</a:t>
            </a:r>
            <a:r>
              <a:rPr lang="ja-JP" altLang="en-US" sz="2000" b="0" i="0" dirty="0">
                <a:solidFill>
                  <a:srgbClr val="4D4D4D"/>
                </a:solidFill>
                <a:effectLst/>
                <a:latin typeface="BIZ UDPゴシック" panose="020B0400000000000000" pitchFamily="50" charset="-128"/>
                <a:ea typeface="BIZ UDPゴシック" panose="020B0400000000000000" pitchFamily="50" charset="-128"/>
              </a:rPr>
              <a:t>ので、なかなか壊れない。これで高強度を保つ。</a:t>
            </a:r>
            <a:endParaRPr lang="ja-JP" altLang="en-US" sz="2000" dirty="0">
              <a:latin typeface="BIZ UDPゴシック" panose="020B0400000000000000" pitchFamily="50" charset="-128"/>
              <a:ea typeface="BIZ UDPゴシック" panose="020B0400000000000000" pitchFamily="50" charset="-128"/>
            </a:endParaRPr>
          </a:p>
        </p:txBody>
      </p:sp>
      <p:pic>
        <p:nvPicPr>
          <p:cNvPr id="5" name="Double Network Gel_240p">
            <a:hlinkClick r:id="" action="ppaction://media"/>
            <a:extLst>
              <a:ext uri="{FF2B5EF4-FFF2-40B4-BE49-F238E27FC236}">
                <a16:creationId xmlns:a16="http://schemas.microsoft.com/office/drawing/2014/main" id="{BE918495-B73B-9C14-E156-69A64D25D6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539" y="590347"/>
            <a:ext cx="5992534" cy="4494401"/>
          </a:xfrm>
          <a:prstGeom prst="rect">
            <a:avLst/>
          </a:prstGeom>
        </p:spPr>
      </p:pic>
      <p:sp>
        <p:nvSpPr>
          <p:cNvPr id="6" name="テキスト ボックス 5">
            <a:extLst>
              <a:ext uri="{FF2B5EF4-FFF2-40B4-BE49-F238E27FC236}">
                <a16:creationId xmlns:a16="http://schemas.microsoft.com/office/drawing/2014/main" id="{7D1EACF6-243E-0B82-943D-6782871CF063}"/>
              </a:ext>
            </a:extLst>
          </p:cNvPr>
          <p:cNvSpPr txBox="1"/>
          <p:nvPr/>
        </p:nvSpPr>
        <p:spPr>
          <a:xfrm>
            <a:off x="170915" y="677418"/>
            <a:ext cx="1273324" cy="369332"/>
          </a:xfrm>
          <a:prstGeom prst="rect">
            <a:avLst/>
          </a:prstGeom>
          <a:solidFill>
            <a:srgbClr val="C00000"/>
          </a:solidFill>
        </p:spPr>
        <p:txBody>
          <a:bodyPr wrap="square" rtlCol="0">
            <a:spAutoFit/>
          </a:bodyPr>
          <a:lstStyle/>
          <a:p>
            <a:pPr algn="ctr"/>
            <a:r>
              <a:rPr kumimoji="1" lang="ja-JP" altLang="en-US" b="1" dirty="0">
                <a:solidFill>
                  <a:schemeClr val="bg1"/>
                </a:solidFill>
                <a:latin typeface="BIZ UDPゴシック" panose="020B0400000000000000" pitchFamily="50" charset="-128"/>
                <a:ea typeface="BIZ UDPゴシック" panose="020B0400000000000000" pitchFamily="50" charset="-128"/>
              </a:rPr>
              <a:t>動画再生</a:t>
            </a:r>
          </a:p>
        </p:txBody>
      </p:sp>
    </p:spTree>
    <p:extLst>
      <p:ext uri="{BB962C8B-B14F-4D97-AF65-F5344CB8AC3E}">
        <p14:creationId xmlns:p14="http://schemas.microsoft.com/office/powerpoint/2010/main" val="41304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4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ソフト・ハード複合ゲル＠細胞外マトリックスを模倣</a:t>
            </a:r>
          </a:p>
        </p:txBody>
      </p:sp>
      <p:pic>
        <p:nvPicPr>
          <p:cNvPr id="1026" name="Picture 2" descr="wAAACwAAAAAAQABAEACAkQBADs=">
            <a:extLst>
              <a:ext uri="{FF2B5EF4-FFF2-40B4-BE49-F238E27FC236}">
                <a16:creationId xmlns:a16="http://schemas.microsoft.com/office/drawing/2014/main" id="{14572C49-FF95-B688-EE78-66E895101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31" y="611914"/>
            <a:ext cx="387667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7671FDA-CA16-271E-12DF-937FAD4177F6}"/>
              </a:ext>
            </a:extLst>
          </p:cNvPr>
          <p:cNvSpPr txBox="1"/>
          <p:nvPr/>
        </p:nvSpPr>
        <p:spPr>
          <a:xfrm>
            <a:off x="4101981" y="635637"/>
            <a:ext cx="7947588" cy="1200329"/>
          </a:xfrm>
          <a:prstGeom prst="rect">
            <a:avLst/>
          </a:prstGeom>
          <a:noFill/>
        </p:spPr>
        <p:txBody>
          <a:bodyPr wrap="square">
            <a:spAutoFit/>
          </a:bodyPr>
          <a:lstStyle/>
          <a:p>
            <a:r>
              <a:rPr lang="ja-JP" altLang="en-US" i="0" dirty="0">
                <a:solidFill>
                  <a:srgbClr val="243040"/>
                </a:solidFill>
                <a:effectLst/>
                <a:latin typeface="BIZ UDPゴシック" panose="020B0400000000000000" pitchFamily="50" charset="-128"/>
                <a:ea typeface="BIZ UDPゴシック" panose="020B0400000000000000" pitchFamily="50" charset="-128"/>
              </a:rPr>
              <a:t>多くの生体組織は、柔らかい細胞外マトリックスの中にコラーゲン原線維などの硬い生体高分子を持った複合構造を形成している。。生体組織の構造を模倣した材料の創製は、</a:t>
            </a:r>
            <a:r>
              <a:rPr lang="ja-JP" altLang="en-US" b="0" i="0" dirty="0">
                <a:solidFill>
                  <a:srgbClr val="243040"/>
                </a:solidFill>
                <a:effectLst/>
                <a:latin typeface="BIZ UDPゴシック" panose="020B0400000000000000" pitchFamily="50" charset="-128"/>
                <a:ea typeface="BIZ UDPゴシック" panose="020B0400000000000000" pitchFamily="50" charset="-128"/>
              </a:rPr>
              <a:t>カチオン性モノマーとアニオン性モノマーの共重合から成る両性高分子電解質ゲルをマトリックスとする方式で実現</a:t>
            </a:r>
            <a:r>
              <a:rPr lang="ja-JP" altLang="en-US" i="0" dirty="0">
                <a:solidFill>
                  <a:srgbClr val="243040"/>
                </a:solidFill>
                <a:effectLst/>
                <a:latin typeface="BIZ UDPゴシック" panose="020B0400000000000000" pitchFamily="50" charset="-128"/>
                <a:ea typeface="BIZ UDPゴシック" panose="020B0400000000000000" pitchFamily="50" charset="-128"/>
              </a:rPr>
              <a:t>。</a:t>
            </a:r>
            <a:endParaRPr lang="ja-JP" altLang="en-US" dirty="0">
              <a:latin typeface="BIZ UDPゴシック" panose="020B0400000000000000" pitchFamily="50" charset="-128"/>
              <a:ea typeface="BIZ UDPゴシック" panose="020B0400000000000000" pitchFamily="50" charset="-128"/>
            </a:endParaRPr>
          </a:p>
        </p:txBody>
      </p:sp>
      <p:pic>
        <p:nvPicPr>
          <p:cNvPr id="1028" name="Picture 4" descr="wAAACwAAAAAAQABAEACAkQBADs=">
            <a:extLst>
              <a:ext uri="{FF2B5EF4-FFF2-40B4-BE49-F238E27FC236}">
                <a16:creationId xmlns:a16="http://schemas.microsoft.com/office/drawing/2014/main" id="{1BCAFD80-2B42-F2C6-4B27-928D632B9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238" y="1989506"/>
            <a:ext cx="4276725" cy="4648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AEFB6968-EEE4-E9EC-278F-73C09BCD3D2A}"/>
              </a:ext>
            </a:extLst>
          </p:cNvPr>
          <p:cNvPicPr>
            <a:picLocks noChangeAspect="1"/>
          </p:cNvPicPr>
          <p:nvPr/>
        </p:nvPicPr>
        <p:blipFill>
          <a:blip r:embed="rId4"/>
          <a:stretch>
            <a:fillRect/>
          </a:stretch>
        </p:blipFill>
        <p:spPr>
          <a:xfrm>
            <a:off x="142431" y="4313606"/>
            <a:ext cx="7157595" cy="2458035"/>
          </a:xfrm>
          <a:prstGeom prst="rect">
            <a:avLst/>
          </a:prstGeom>
        </p:spPr>
      </p:pic>
      <p:sp>
        <p:nvSpPr>
          <p:cNvPr id="7" name="テキスト ボックス 6">
            <a:extLst>
              <a:ext uri="{FF2B5EF4-FFF2-40B4-BE49-F238E27FC236}">
                <a16:creationId xmlns:a16="http://schemas.microsoft.com/office/drawing/2014/main" id="{45646EB3-5D03-9F76-8BC0-DEA4BA05B8D9}"/>
              </a:ext>
            </a:extLst>
          </p:cNvPr>
          <p:cNvSpPr txBox="1"/>
          <p:nvPr/>
        </p:nvSpPr>
        <p:spPr>
          <a:xfrm>
            <a:off x="4101981" y="2836278"/>
            <a:ext cx="3435410" cy="1477328"/>
          </a:xfrm>
          <a:prstGeom prst="rect">
            <a:avLst/>
          </a:prstGeom>
          <a:noFill/>
        </p:spPr>
        <p:txBody>
          <a:bodyPr wrap="square">
            <a:spAutoFit/>
          </a:bodyPr>
          <a:lstStyle/>
          <a:p>
            <a:pPr algn="ctr"/>
            <a:r>
              <a:rPr lang="ja-JP" altLang="en-US" b="0" i="0" dirty="0">
                <a:solidFill>
                  <a:srgbClr val="243040"/>
                </a:solidFill>
                <a:effectLst/>
                <a:latin typeface="BIZ UDPゴシック" panose="020B0400000000000000" pitchFamily="50" charset="-128"/>
                <a:ea typeface="BIZ UDPゴシック" panose="020B0400000000000000" pitchFamily="50" charset="-128"/>
              </a:rPr>
              <a:t>低融点合金（</a:t>
            </a:r>
            <a:r>
              <a:rPr lang="en-US" altLang="ja-JP" b="0" i="0" dirty="0">
                <a:solidFill>
                  <a:srgbClr val="243040"/>
                </a:solidFill>
                <a:effectLst/>
                <a:latin typeface="BIZ UDPゴシック" panose="020B0400000000000000" pitchFamily="50" charset="-128"/>
                <a:ea typeface="BIZ UDPゴシック" panose="020B0400000000000000" pitchFamily="50" charset="-128"/>
              </a:rPr>
              <a:t>LMA</a:t>
            </a:r>
            <a:r>
              <a:rPr lang="ja-JP" altLang="en-US" b="0" i="0" dirty="0">
                <a:solidFill>
                  <a:srgbClr val="243040"/>
                </a:solidFill>
                <a:effectLst/>
                <a:latin typeface="BIZ UDPゴシック" panose="020B0400000000000000" pitchFamily="50" charset="-128"/>
                <a:ea typeface="BIZ UDPゴシック" panose="020B0400000000000000" pitchFamily="50" charset="-128"/>
              </a:rPr>
              <a:t>）を使用し、この</a:t>
            </a:r>
            <a:r>
              <a:rPr lang="en-US" altLang="ja-JP" b="0" i="0" dirty="0">
                <a:solidFill>
                  <a:srgbClr val="243040"/>
                </a:solidFill>
                <a:effectLst/>
                <a:latin typeface="BIZ UDPゴシック" panose="020B0400000000000000" pitchFamily="50" charset="-128"/>
                <a:ea typeface="BIZ UDPゴシック" panose="020B0400000000000000" pitchFamily="50" charset="-128"/>
              </a:rPr>
              <a:t>LMA</a:t>
            </a:r>
            <a:r>
              <a:rPr lang="ja-JP" altLang="en-US" b="0" i="0" dirty="0">
                <a:solidFill>
                  <a:srgbClr val="243040"/>
                </a:solidFill>
                <a:effectLst/>
                <a:latin typeface="BIZ UDPゴシック" panose="020B0400000000000000" pitchFamily="50" charset="-128"/>
                <a:ea typeface="BIZ UDPゴシック" panose="020B0400000000000000" pitchFamily="50" charset="-128"/>
              </a:rPr>
              <a:t>でグリッド状のフレームとゲルからなる複合材料で自己複製材料を開発。</a:t>
            </a:r>
            <a:br>
              <a:rPr lang="en-US" altLang="ja-JP" b="0" i="0" dirty="0">
                <a:solidFill>
                  <a:srgbClr val="243040"/>
                </a:solidFill>
                <a:effectLst/>
                <a:latin typeface="BIZ UDPゴシック" panose="020B0400000000000000" pitchFamily="50" charset="-128"/>
                <a:ea typeface="BIZ UDPゴシック" panose="020B0400000000000000" pitchFamily="50" charset="-128"/>
              </a:rPr>
            </a:br>
            <a:r>
              <a:rPr lang="ja-JP" altLang="en-US" b="0" i="0" dirty="0">
                <a:solidFill>
                  <a:srgbClr val="243040"/>
                </a:solidFill>
                <a:effectLst/>
                <a:latin typeface="BIZ UDPゴシック" panose="020B0400000000000000" pitchFamily="50" charset="-128"/>
                <a:ea typeface="BIZ UDPゴシック" panose="020B0400000000000000" pitchFamily="50" charset="-128"/>
              </a:rPr>
              <a:t>↓↓↓</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0620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力学的負荷で成長するゲル＠筋肉を模倣</a:t>
            </a:r>
          </a:p>
        </p:txBody>
      </p:sp>
      <p:pic>
        <p:nvPicPr>
          <p:cNvPr id="1030" name="Picture 6" descr="wAAACwAAAAAAQABAEACAkQBADs=">
            <a:extLst>
              <a:ext uri="{FF2B5EF4-FFF2-40B4-BE49-F238E27FC236}">
                <a16:creationId xmlns:a16="http://schemas.microsoft.com/office/drawing/2014/main" id="{B25603D3-E55A-C7DA-43E4-33BFECFDF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04682"/>
            <a:ext cx="6862273" cy="29128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AAACwAAAAAAQABAEACAkQBADs=">
            <a:extLst>
              <a:ext uri="{FF2B5EF4-FFF2-40B4-BE49-F238E27FC236}">
                <a16:creationId xmlns:a16="http://schemas.microsoft.com/office/drawing/2014/main" id="{A21674F9-548F-6269-CD0B-DFB3F68A3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022" y="609539"/>
            <a:ext cx="9540370" cy="316770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3F7D142-899D-525B-D96A-9027E8FC0F2D}"/>
              </a:ext>
            </a:extLst>
          </p:cNvPr>
          <p:cNvSpPr txBox="1"/>
          <p:nvPr/>
        </p:nvSpPr>
        <p:spPr>
          <a:xfrm>
            <a:off x="6862272" y="4130054"/>
            <a:ext cx="5329727" cy="2585323"/>
          </a:xfrm>
          <a:prstGeom prst="rect">
            <a:avLst/>
          </a:prstGeom>
          <a:noFill/>
        </p:spPr>
        <p:txBody>
          <a:bodyPr wrap="square">
            <a:spAutoFit/>
          </a:bodyPr>
          <a:lstStyle/>
          <a:p>
            <a:r>
              <a:rPr lang="ja-JP" altLang="en-US" b="0" i="0" dirty="0">
                <a:solidFill>
                  <a:srgbClr val="243040"/>
                </a:solidFill>
                <a:effectLst/>
                <a:latin typeface="BIZ UDPゴシック" panose="020B0400000000000000" pitchFamily="50" charset="-128"/>
                <a:ea typeface="BIZ UDPゴシック" panose="020B0400000000000000" pitchFamily="50" charset="-128"/>
              </a:rPr>
              <a:t>力学負荷によって生じたダメージを「回復する」自己修復材料は報告されていた。</a:t>
            </a:r>
            <a:endParaRPr lang="en-US" altLang="ja-JP" b="0" i="0" dirty="0">
              <a:solidFill>
                <a:srgbClr val="243040"/>
              </a:solidFill>
              <a:effectLst/>
              <a:latin typeface="BIZ UDPゴシック" panose="020B0400000000000000" pitchFamily="50" charset="-128"/>
              <a:ea typeface="BIZ UDPゴシック" panose="020B0400000000000000" pitchFamily="50" charset="-128"/>
            </a:endParaRPr>
          </a:p>
          <a:p>
            <a:r>
              <a:rPr lang="ja-JP" altLang="en-US" dirty="0">
                <a:solidFill>
                  <a:srgbClr val="243040"/>
                </a:solidFill>
                <a:latin typeface="BIZ UDPゴシック" panose="020B0400000000000000" pitchFamily="50" charset="-128"/>
                <a:ea typeface="BIZ UDPゴシック" panose="020B0400000000000000" pitchFamily="50" charset="-128"/>
              </a:rPr>
              <a:t>しかし、</a:t>
            </a:r>
            <a:r>
              <a:rPr lang="ja-JP" altLang="en-US" b="0" i="0" dirty="0">
                <a:solidFill>
                  <a:srgbClr val="243040"/>
                </a:solidFill>
                <a:effectLst/>
                <a:latin typeface="BIZ UDPゴシック" panose="020B0400000000000000" pitchFamily="50" charset="-128"/>
                <a:ea typeface="BIZ UDPゴシック" panose="020B0400000000000000" pitchFamily="50" charset="-128"/>
              </a:rPr>
              <a:t>生物のように“栄養”を取り込み，力学負荷を受けて自身の重量・強度を「向上させる」材料はこれまでに例がない。</a:t>
            </a:r>
            <a:endParaRPr lang="en-US" altLang="ja-JP" b="0" i="0" dirty="0">
              <a:solidFill>
                <a:srgbClr val="243040"/>
              </a:solidFill>
              <a:effectLst/>
              <a:latin typeface="BIZ UDPゴシック" panose="020B0400000000000000" pitchFamily="50" charset="-128"/>
              <a:ea typeface="BIZ UDPゴシック" panose="020B0400000000000000" pitchFamily="50" charset="-128"/>
            </a:endParaRPr>
          </a:p>
          <a:p>
            <a:r>
              <a:rPr lang="ja-JP" altLang="en-US" b="0" i="0" dirty="0">
                <a:solidFill>
                  <a:srgbClr val="243040"/>
                </a:solidFill>
                <a:effectLst/>
                <a:latin typeface="BIZ UDPゴシック" panose="020B0400000000000000" pitchFamily="50" charset="-128"/>
                <a:ea typeface="BIZ UDPゴシック" panose="020B0400000000000000" pitchFamily="50" charset="-128"/>
              </a:rPr>
              <a:t>自己成長する材料は，負荷が大きい部位を自発的・選択的に強化する長寿命材料や，損傷・劣化部位が可視化されることによる製品の品質管理などへの活用が期待される。</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7759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自己修復するゲル＠皮膚模倣のようにはいきませんが・・・</a:t>
            </a:r>
          </a:p>
        </p:txBody>
      </p:sp>
      <p:pic>
        <p:nvPicPr>
          <p:cNvPr id="4098" name="Picture 2" descr="wAAACwAAAAAAQABAEACAkQBADs=">
            <a:extLst>
              <a:ext uri="{FF2B5EF4-FFF2-40B4-BE49-F238E27FC236}">
                <a16:creationId xmlns:a16="http://schemas.microsoft.com/office/drawing/2014/main" id="{E49BF84D-3425-A73E-8C13-D9C1AFE4A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599" y="2860612"/>
            <a:ext cx="5154266" cy="278282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AC2B40D-0EED-5AC9-438B-C05C3D968CDF}"/>
              </a:ext>
            </a:extLst>
          </p:cNvPr>
          <p:cNvSpPr txBox="1"/>
          <p:nvPr/>
        </p:nvSpPr>
        <p:spPr>
          <a:xfrm>
            <a:off x="6964111" y="726327"/>
            <a:ext cx="5154266" cy="2246769"/>
          </a:xfrm>
          <a:prstGeom prst="rect">
            <a:avLst/>
          </a:prstGeom>
          <a:noFill/>
        </p:spPr>
        <p:txBody>
          <a:bodyPr wrap="square">
            <a:spAutoFit/>
          </a:bodyPr>
          <a:lstStyle/>
          <a:p>
            <a:r>
              <a:rPr lang="ja-JP" altLang="en-US" sz="2000" b="0" i="0" dirty="0">
                <a:solidFill>
                  <a:srgbClr val="243040"/>
                </a:solidFill>
                <a:effectLst/>
                <a:latin typeface="BIZ UDPゴシック" panose="020B0400000000000000" pitchFamily="50" charset="-128"/>
                <a:ea typeface="BIZ UDPゴシック" panose="020B0400000000000000" pitchFamily="50" charset="-128"/>
              </a:rPr>
              <a:t>高分子電解質（</a:t>
            </a:r>
            <a:r>
              <a:rPr lang="en-US" altLang="ja-JP" sz="2000" b="0" i="0" dirty="0">
                <a:solidFill>
                  <a:srgbClr val="243040"/>
                </a:solidFill>
                <a:effectLst/>
                <a:latin typeface="BIZ UDPゴシック" panose="020B0400000000000000" pitchFamily="50" charset="-128"/>
                <a:ea typeface="BIZ UDPゴシック" panose="020B0400000000000000" pitchFamily="50" charset="-128"/>
              </a:rPr>
              <a:t>PA</a:t>
            </a:r>
            <a:r>
              <a:rPr lang="ja-JP" altLang="en-US" sz="2000" b="0" i="0" dirty="0">
                <a:solidFill>
                  <a:srgbClr val="243040"/>
                </a:solidFill>
                <a:effectLst/>
                <a:latin typeface="BIZ UDPゴシック" panose="020B0400000000000000" pitchFamily="50" charset="-128"/>
                <a:ea typeface="BIZ UDPゴシック" panose="020B0400000000000000" pitchFamily="50" charset="-128"/>
              </a:rPr>
              <a:t>）ゲルは物理結合を可逆的な犠牲結合として使い自己修復機能を模倣するもの。</a:t>
            </a:r>
            <a:endParaRPr lang="en-US" altLang="ja-JP" sz="2000" b="0" i="0" dirty="0">
              <a:solidFill>
                <a:srgbClr val="243040"/>
              </a:solidFill>
              <a:effectLst/>
              <a:latin typeface="BIZ UDPゴシック" panose="020B0400000000000000" pitchFamily="50" charset="-128"/>
              <a:ea typeface="BIZ UDPゴシック" panose="020B0400000000000000" pitchFamily="50" charset="-128"/>
            </a:endParaRPr>
          </a:p>
          <a:p>
            <a:endParaRPr lang="en-US" altLang="ja-JP" sz="2000" b="0" i="0" dirty="0">
              <a:solidFill>
                <a:srgbClr val="243040"/>
              </a:solidFill>
              <a:effectLst/>
              <a:latin typeface="BIZ UDPゴシック" panose="020B0400000000000000" pitchFamily="50" charset="-128"/>
              <a:ea typeface="BIZ UDPゴシック" panose="020B0400000000000000" pitchFamily="50" charset="-128"/>
            </a:endParaRPr>
          </a:p>
          <a:p>
            <a:r>
              <a:rPr lang="en-US" altLang="ja-JP" sz="2000" b="0" i="0" dirty="0">
                <a:solidFill>
                  <a:srgbClr val="243040"/>
                </a:solidFill>
                <a:effectLst/>
                <a:latin typeface="BIZ UDPゴシック" panose="020B0400000000000000" pitchFamily="50" charset="-128"/>
                <a:ea typeface="BIZ UDPゴシック" panose="020B0400000000000000" pitchFamily="50" charset="-128"/>
              </a:rPr>
              <a:t>PA</a:t>
            </a:r>
            <a:r>
              <a:rPr lang="ja-JP" altLang="en-US" sz="2000" b="0" i="0" dirty="0">
                <a:solidFill>
                  <a:srgbClr val="243040"/>
                </a:solidFill>
                <a:effectLst/>
                <a:latin typeface="BIZ UDPゴシック" panose="020B0400000000000000" pitchFamily="50" charset="-128"/>
                <a:ea typeface="BIZ UDPゴシック" panose="020B0400000000000000" pitchFamily="50" charset="-128"/>
              </a:rPr>
              <a:t>ゲルは可逆的に破壊・回復できるイオン結合を有するために、高強度・高靱性に加えて、自己修復性を示す。</a:t>
            </a:r>
            <a:endParaRPr lang="ja-JP" altLang="en-US" sz="2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B547F9EE-98E8-B76E-3A95-8F7B73041FE9}"/>
              </a:ext>
            </a:extLst>
          </p:cNvPr>
          <p:cNvSpPr txBox="1"/>
          <p:nvPr/>
        </p:nvSpPr>
        <p:spPr>
          <a:xfrm>
            <a:off x="73623" y="5643432"/>
            <a:ext cx="12092875" cy="1200329"/>
          </a:xfrm>
          <a:prstGeom prst="rect">
            <a:avLst/>
          </a:prstGeom>
          <a:noFill/>
        </p:spPr>
        <p:txBody>
          <a:bodyPr wrap="square">
            <a:spAutoFit/>
          </a:bodyPr>
          <a:lstStyle/>
          <a:p>
            <a:r>
              <a:rPr lang="ja-JP" altLang="en-US" b="0" i="0" dirty="0">
                <a:solidFill>
                  <a:srgbClr val="243040"/>
                </a:solidFill>
                <a:effectLst/>
                <a:latin typeface="BIZ UDPゴシック" panose="020B0400000000000000" pitchFamily="50" charset="-128"/>
                <a:ea typeface="BIZ UDPゴシック" panose="020B0400000000000000" pitchFamily="50" charset="-128"/>
              </a:rPr>
              <a:t>アニオン性の</a:t>
            </a:r>
            <a:r>
              <a:rPr lang="en-US" altLang="ja-JP" b="0" i="0" dirty="0">
                <a:solidFill>
                  <a:srgbClr val="243040"/>
                </a:solidFill>
                <a:effectLst/>
                <a:latin typeface="BIZ UDPゴシック" panose="020B0400000000000000" pitchFamily="50" charset="-128"/>
                <a:ea typeface="BIZ UDPゴシック" panose="020B0400000000000000" pitchFamily="50" charset="-128"/>
              </a:rPr>
              <a:t>sodium p-</a:t>
            </a:r>
            <a:r>
              <a:rPr lang="en-US" altLang="ja-JP" b="0" i="0" dirty="0" err="1">
                <a:solidFill>
                  <a:srgbClr val="243040"/>
                </a:solidFill>
                <a:effectLst/>
                <a:latin typeface="BIZ UDPゴシック" panose="020B0400000000000000" pitchFamily="50" charset="-128"/>
                <a:ea typeface="BIZ UDPゴシック" panose="020B0400000000000000" pitchFamily="50" charset="-128"/>
              </a:rPr>
              <a:t>styrenesulphonate</a:t>
            </a:r>
            <a:r>
              <a:rPr lang="en-US" altLang="ja-JP" b="0" i="0" dirty="0">
                <a:solidFill>
                  <a:srgbClr val="243040"/>
                </a:solidFill>
                <a:effectLst/>
                <a:latin typeface="BIZ UDPゴシック" panose="020B0400000000000000" pitchFamily="50" charset="-128"/>
                <a:ea typeface="BIZ UDPゴシック" panose="020B0400000000000000" pitchFamily="50" charset="-128"/>
              </a:rPr>
              <a:t> (</a:t>
            </a:r>
            <a:r>
              <a:rPr lang="en-US" altLang="ja-JP" b="0" i="0" dirty="0" err="1">
                <a:solidFill>
                  <a:srgbClr val="243040"/>
                </a:solidFill>
                <a:effectLst/>
                <a:latin typeface="BIZ UDPゴシック" panose="020B0400000000000000" pitchFamily="50" charset="-128"/>
                <a:ea typeface="BIZ UDPゴシック" panose="020B0400000000000000" pitchFamily="50" charset="-128"/>
              </a:rPr>
              <a:t>NaSS</a:t>
            </a:r>
            <a:r>
              <a:rPr lang="en-US" altLang="ja-JP" b="0" i="0" dirty="0">
                <a:solidFill>
                  <a:srgbClr val="243040"/>
                </a:solidFill>
                <a:effectLst/>
                <a:latin typeface="BIZ UDPゴシック" panose="020B0400000000000000" pitchFamily="50" charset="-128"/>
                <a:ea typeface="BIZ UDPゴシック" panose="020B0400000000000000" pitchFamily="50" charset="-128"/>
              </a:rPr>
              <a:t>)</a:t>
            </a:r>
            <a:r>
              <a:rPr lang="ja-JP" altLang="en-US" b="0" i="0" dirty="0">
                <a:solidFill>
                  <a:srgbClr val="243040"/>
                </a:solidFill>
                <a:effectLst/>
                <a:latin typeface="BIZ UDPゴシック" panose="020B0400000000000000" pitchFamily="50" charset="-128"/>
                <a:ea typeface="BIZ UDPゴシック" panose="020B0400000000000000" pitchFamily="50" charset="-128"/>
              </a:rPr>
              <a:t>とカチオン性の</a:t>
            </a:r>
            <a:r>
              <a:rPr lang="en-US" altLang="ja-JP" b="0" i="0" dirty="0">
                <a:solidFill>
                  <a:srgbClr val="243040"/>
                </a:solidFill>
                <a:effectLst/>
                <a:latin typeface="BIZ UDPゴシック" panose="020B0400000000000000" pitchFamily="50" charset="-128"/>
                <a:ea typeface="BIZ UDPゴシック" panose="020B0400000000000000" pitchFamily="50" charset="-128"/>
              </a:rPr>
              <a:t>3-(</a:t>
            </a:r>
            <a:r>
              <a:rPr lang="en-US" altLang="ja-JP" b="0" i="0" dirty="0" err="1">
                <a:solidFill>
                  <a:srgbClr val="243040"/>
                </a:solidFill>
                <a:effectLst/>
                <a:latin typeface="BIZ UDPゴシック" panose="020B0400000000000000" pitchFamily="50" charset="-128"/>
                <a:ea typeface="BIZ UDPゴシック" panose="020B0400000000000000" pitchFamily="50" charset="-128"/>
              </a:rPr>
              <a:t>methacryloylamino</a:t>
            </a:r>
            <a:r>
              <a:rPr lang="en-US" altLang="ja-JP" b="0" i="0" dirty="0">
                <a:solidFill>
                  <a:srgbClr val="243040"/>
                </a:solidFill>
                <a:effectLst/>
                <a:latin typeface="BIZ UDPゴシック" panose="020B0400000000000000" pitchFamily="50" charset="-128"/>
                <a:ea typeface="BIZ UDPゴシック" panose="020B0400000000000000" pitchFamily="50" charset="-128"/>
              </a:rPr>
              <a:t>)propyl-trimethylammonium chloride (MPTC)</a:t>
            </a:r>
            <a:r>
              <a:rPr lang="ja-JP" altLang="en-US" b="0" i="0" dirty="0">
                <a:solidFill>
                  <a:srgbClr val="243040"/>
                </a:solidFill>
                <a:effectLst/>
                <a:latin typeface="BIZ UDPゴシック" panose="020B0400000000000000" pitchFamily="50" charset="-128"/>
                <a:ea typeface="BIZ UDPゴシック" panose="020B0400000000000000" pitchFamily="50" charset="-128"/>
              </a:rPr>
              <a:t>をモノマーとして用いている。このハイドロゲル中のイオン結合には、強い結合と弱い結合の二種類の相互作用が存在し、前者が化学架橋ハイドロゲルの共有結合として、後者は犠牲結合として振る舞う。</a:t>
            </a:r>
            <a:endParaRPr lang="ja-JP" altLang="en-US"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4244BB6C-2755-11BE-7284-1F6DE0F061C9}"/>
              </a:ext>
            </a:extLst>
          </p:cNvPr>
          <p:cNvSpPr txBox="1"/>
          <p:nvPr/>
        </p:nvSpPr>
        <p:spPr>
          <a:xfrm>
            <a:off x="170915" y="677418"/>
            <a:ext cx="1273324" cy="369332"/>
          </a:xfrm>
          <a:prstGeom prst="rect">
            <a:avLst/>
          </a:prstGeom>
          <a:solidFill>
            <a:srgbClr val="C00000"/>
          </a:solidFill>
        </p:spPr>
        <p:txBody>
          <a:bodyPr wrap="square" rtlCol="0">
            <a:spAutoFit/>
          </a:bodyPr>
          <a:lstStyle/>
          <a:p>
            <a:pPr algn="ctr"/>
            <a:r>
              <a:rPr kumimoji="1" lang="ja-JP" altLang="en-US" b="1" dirty="0">
                <a:solidFill>
                  <a:schemeClr val="bg1"/>
                </a:solidFill>
                <a:latin typeface="BIZ UDPゴシック" panose="020B0400000000000000" pitchFamily="50" charset="-128"/>
                <a:ea typeface="BIZ UDPゴシック" panose="020B0400000000000000" pitchFamily="50" charset="-128"/>
              </a:rPr>
              <a:t>動画再生</a:t>
            </a:r>
          </a:p>
        </p:txBody>
      </p:sp>
    </p:spTree>
    <p:extLst>
      <p:ext uri="{BB962C8B-B14F-4D97-AF65-F5344CB8AC3E}">
        <p14:creationId xmlns:p14="http://schemas.microsoft.com/office/powerpoint/2010/main" val="577773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生体組織と融合するゲル＠セラミックスゲル</a:t>
            </a:r>
          </a:p>
        </p:txBody>
      </p:sp>
      <p:pic>
        <p:nvPicPr>
          <p:cNvPr id="5122" name="Picture 2" descr="wAAACwAAAAAAQABAEACAkQBADs=">
            <a:extLst>
              <a:ext uri="{FF2B5EF4-FFF2-40B4-BE49-F238E27FC236}">
                <a16:creationId xmlns:a16="http://schemas.microsoft.com/office/drawing/2014/main" id="{65B63AD9-D801-05C2-C68F-42B856408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48" y="596240"/>
            <a:ext cx="7315200" cy="45910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AAACwAAAAAAQABAEACAkQBADs=">
            <a:extLst>
              <a:ext uri="{FF2B5EF4-FFF2-40B4-BE49-F238E27FC236}">
                <a16:creationId xmlns:a16="http://schemas.microsoft.com/office/drawing/2014/main" id="{2ACC132B-F923-7FA2-57B2-BC4CC726B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376" y="628131"/>
            <a:ext cx="4734624" cy="452726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3D431BC-0808-0AD0-AA63-54918CC29C4C}"/>
              </a:ext>
            </a:extLst>
          </p:cNvPr>
          <p:cNvSpPr txBox="1"/>
          <p:nvPr/>
        </p:nvSpPr>
        <p:spPr>
          <a:xfrm>
            <a:off x="99448" y="5226784"/>
            <a:ext cx="12092552" cy="1631216"/>
          </a:xfrm>
          <a:prstGeom prst="rect">
            <a:avLst/>
          </a:prstGeom>
          <a:noFill/>
        </p:spPr>
        <p:txBody>
          <a:bodyPr wrap="square">
            <a:spAutoFit/>
          </a:bodyPr>
          <a:lstStyle/>
          <a:p>
            <a:r>
              <a:rPr lang="ja-JP" altLang="en-US" sz="2000" b="0" i="0" dirty="0">
                <a:solidFill>
                  <a:srgbClr val="243040"/>
                </a:solidFill>
                <a:effectLst/>
                <a:latin typeface="BIZ UDPゴシック" panose="020B0400000000000000" pitchFamily="50" charset="-128"/>
                <a:ea typeface="BIZ UDPゴシック" panose="020B0400000000000000" pitchFamily="50" charset="-128"/>
              </a:rPr>
              <a:t>硬い硬組織（骨）と柔らかい軟組織（腱、靭帯、皮膚、筋膜など）を結合させるゲル。</a:t>
            </a:r>
            <a:endParaRPr lang="en-US" altLang="ja-JP" sz="2000" b="0" i="0" dirty="0">
              <a:solidFill>
                <a:srgbClr val="243040"/>
              </a:solidFill>
              <a:effectLst/>
              <a:latin typeface="BIZ UDPゴシック" panose="020B0400000000000000" pitchFamily="50" charset="-128"/>
              <a:ea typeface="BIZ UDPゴシック" panose="020B0400000000000000" pitchFamily="50" charset="-128"/>
            </a:endParaRPr>
          </a:p>
          <a:p>
            <a:r>
              <a:rPr lang="ja-JP" altLang="en-US" sz="2000" b="0" i="0" dirty="0">
                <a:solidFill>
                  <a:srgbClr val="243040"/>
                </a:solidFill>
                <a:effectLst/>
                <a:latin typeface="BIZ UDPゴシック" panose="020B0400000000000000" pitchFamily="50" charset="-128"/>
                <a:ea typeface="BIZ UDPゴシック" panose="020B0400000000000000" pitchFamily="50" charset="-128"/>
              </a:rPr>
              <a:t>臓器や血球などの身体の恒常性に関わる組織に対して、の組織は身体を支持し激しい運動やスムーズな動きを可能にする重要な役割を持つ。</a:t>
            </a:r>
            <a:endParaRPr lang="en-US" altLang="ja-JP" sz="2000" b="0" i="0" dirty="0">
              <a:solidFill>
                <a:srgbClr val="243040"/>
              </a:solidFill>
              <a:effectLst/>
              <a:latin typeface="BIZ UDPゴシック" panose="020B0400000000000000" pitchFamily="50" charset="-128"/>
              <a:ea typeface="BIZ UDPゴシック" panose="020B0400000000000000" pitchFamily="50" charset="-128"/>
            </a:endParaRPr>
          </a:p>
          <a:p>
            <a:r>
              <a:rPr lang="ja-JP" altLang="en-US" sz="2000" b="0" i="0" dirty="0">
                <a:solidFill>
                  <a:srgbClr val="243040"/>
                </a:solidFill>
                <a:effectLst/>
                <a:latin typeface="BIZ UDPゴシック" panose="020B0400000000000000" pitchFamily="50" charset="-128"/>
                <a:ea typeface="BIZ UDPゴシック" panose="020B0400000000000000" pitchFamily="50" charset="-128"/>
              </a:rPr>
              <a:t>生物は、この組成や物性が全く異なる</a:t>
            </a:r>
            <a:r>
              <a:rPr lang="en-US" altLang="ja-JP" sz="2000" b="0" i="0" dirty="0">
                <a:solidFill>
                  <a:srgbClr val="243040"/>
                </a:solidFill>
                <a:effectLst/>
                <a:latin typeface="BIZ UDPゴシック" panose="020B0400000000000000" pitchFamily="50" charset="-128"/>
                <a:ea typeface="BIZ UDPゴシック" panose="020B0400000000000000" pitchFamily="50" charset="-128"/>
              </a:rPr>
              <a:t>2</a:t>
            </a:r>
            <a:r>
              <a:rPr lang="ja-JP" altLang="en-US" sz="2000" b="0" i="0" dirty="0">
                <a:solidFill>
                  <a:srgbClr val="243040"/>
                </a:solidFill>
                <a:effectLst/>
                <a:latin typeface="BIZ UDPゴシック" panose="020B0400000000000000" pitchFamily="50" charset="-128"/>
                <a:ea typeface="BIZ UDPゴシック" panose="020B0400000000000000" pitchFamily="50" charset="-128"/>
              </a:rPr>
              <a:t>つの組織の境界で「明確な繋ぎ目のない連続的な構造」を形成することで解決している。</a:t>
            </a:r>
            <a:endParaRPr lang="ja-JP" altLang="en-US" sz="2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03075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熱で瞬時に難くなる＠ゲル</a:t>
            </a:r>
          </a:p>
        </p:txBody>
      </p:sp>
      <p:sp>
        <p:nvSpPr>
          <p:cNvPr id="4" name="テキスト ボックス 3">
            <a:extLst>
              <a:ext uri="{FF2B5EF4-FFF2-40B4-BE49-F238E27FC236}">
                <a16:creationId xmlns:a16="http://schemas.microsoft.com/office/drawing/2014/main" id="{75A9314B-1B88-8294-EA9F-74D76689C40A}"/>
              </a:ext>
            </a:extLst>
          </p:cNvPr>
          <p:cNvSpPr txBox="1"/>
          <p:nvPr/>
        </p:nvSpPr>
        <p:spPr>
          <a:xfrm>
            <a:off x="6130945" y="700772"/>
            <a:ext cx="6100762" cy="646331"/>
          </a:xfrm>
          <a:prstGeom prst="rect">
            <a:avLst/>
          </a:prstGeom>
          <a:noFill/>
        </p:spPr>
        <p:txBody>
          <a:bodyPr wrap="square">
            <a:spAutoFit/>
          </a:bodyPr>
          <a:lstStyle/>
          <a:p>
            <a:r>
              <a:rPr lang="ja-JP" altLang="en-US" b="0" i="0" dirty="0">
                <a:solidFill>
                  <a:srgbClr val="243040"/>
                </a:solidFill>
                <a:effectLst/>
                <a:latin typeface="BIZ UDPゴシック" panose="020B0400000000000000" pitchFamily="50" charset="-128"/>
                <a:ea typeface="BIZ UDPゴシック" panose="020B0400000000000000" pitchFamily="50" charset="-128"/>
              </a:rPr>
              <a:t>ポリアクリル酸ゲルと酢酸カルシウムの濃度によって、硬くなる温度を</a:t>
            </a:r>
            <a:r>
              <a:rPr lang="en-US" altLang="ja-JP" b="0" i="0" dirty="0">
                <a:solidFill>
                  <a:srgbClr val="243040"/>
                </a:solidFill>
                <a:effectLst/>
                <a:latin typeface="BIZ UDPゴシック" panose="020B0400000000000000" pitchFamily="50" charset="-128"/>
                <a:ea typeface="BIZ UDPゴシック" panose="020B0400000000000000" pitchFamily="50" charset="-128"/>
              </a:rPr>
              <a:t>40〜100℃</a:t>
            </a:r>
            <a:r>
              <a:rPr lang="ja-JP" altLang="en-US" b="0" i="0" dirty="0">
                <a:solidFill>
                  <a:srgbClr val="243040"/>
                </a:solidFill>
                <a:effectLst/>
                <a:latin typeface="BIZ UDPゴシック" panose="020B0400000000000000" pitchFamily="50" charset="-128"/>
                <a:ea typeface="BIZ UDPゴシック" panose="020B0400000000000000" pitchFamily="50" charset="-128"/>
              </a:rPr>
              <a:t>の範囲でチューニング可能</a:t>
            </a:r>
            <a:endParaRPr lang="ja-JP" altLang="en-US" dirty="0">
              <a:latin typeface="BIZ UDPゴシック" panose="020B0400000000000000" pitchFamily="50" charset="-128"/>
              <a:ea typeface="BIZ UDPゴシック" panose="020B0400000000000000" pitchFamily="50" charset="-128"/>
            </a:endParaRPr>
          </a:p>
        </p:txBody>
      </p:sp>
      <p:pic>
        <p:nvPicPr>
          <p:cNvPr id="8196" name="Picture 4">
            <a:extLst>
              <a:ext uri="{FF2B5EF4-FFF2-40B4-BE49-F238E27FC236}">
                <a16:creationId xmlns:a16="http://schemas.microsoft.com/office/drawing/2014/main" id="{B560BE50-3CEA-D63B-54AE-320EF0BED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80" y="575578"/>
            <a:ext cx="6170651" cy="438694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D4107F08-A0D0-F4C9-52F7-F8B504E486C7}"/>
              </a:ext>
            </a:extLst>
          </p:cNvPr>
          <p:cNvSpPr txBox="1"/>
          <p:nvPr/>
        </p:nvSpPr>
        <p:spPr>
          <a:xfrm>
            <a:off x="2914650" y="4871587"/>
            <a:ext cx="6115050" cy="369332"/>
          </a:xfrm>
          <a:prstGeom prst="rect">
            <a:avLst/>
          </a:prstGeom>
          <a:noFill/>
        </p:spPr>
        <p:txBody>
          <a:bodyPr wrap="square">
            <a:spAutoFit/>
          </a:bodyPr>
          <a:lstStyle/>
          <a:p>
            <a:pPr algn="ctr"/>
            <a:r>
              <a:rPr lang="ja-JP" altLang="en-US" i="0" dirty="0">
                <a:solidFill>
                  <a:srgbClr val="222222"/>
                </a:solidFill>
                <a:effectLst/>
                <a:latin typeface="BIZ UDPゴシック" panose="020B0400000000000000" pitchFamily="50" charset="-128"/>
                <a:ea typeface="BIZ UDPゴシック" panose="020B0400000000000000" pitchFamily="50" charset="-128"/>
              </a:rPr>
              <a:t>摩擦熱に応答するプロテクターと酷暑対策の吸熱材</a:t>
            </a:r>
          </a:p>
        </p:txBody>
      </p:sp>
      <p:sp>
        <p:nvSpPr>
          <p:cNvPr id="10" name="テキスト ボックス 9">
            <a:extLst>
              <a:ext uri="{FF2B5EF4-FFF2-40B4-BE49-F238E27FC236}">
                <a16:creationId xmlns:a16="http://schemas.microsoft.com/office/drawing/2014/main" id="{EFCFF911-DA5F-3CF5-55CE-94C5C957ADD0}"/>
              </a:ext>
            </a:extLst>
          </p:cNvPr>
          <p:cNvSpPr txBox="1"/>
          <p:nvPr/>
        </p:nvSpPr>
        <p:spPr>
          <a:xfrm>
            <a:off x="149080" y="5247439"/>
            <a:ext cx="11893840" cy="1477328"/>
          </a:xfrm>
          <a:prstGeom prst="rect">
            <a:avLst/>
          </a:prstGeom>
          <a:noFill/>
        </p:spPr>
        <p:txBody>
          <a:bodyPr wrap="square">
            <a:spAutoFit/>
          </a:bodyPr>
          <a:lstStyle/>
          <a:p>
            <a:r>
              <a:rPr lang="ja-JP" altLang="en-US" b="0" i="0" dirty="0">
                <a:solidFill>
                  <a:srgbClr val="243040"/>
                </a:solidFill>
                <a:effectLst/>
                <a:latin typeface="BIZ UDPゴシック" panose="020B0400000000000000" pitchFamily="50" charset="-128"/>
                <a:ea typeface="BIZ UDPゴシック" panose="020B0400000000000000" pitchFamily="50" charset="-128"/>
              </a:rPr>
              <a:t>高温で硬くなるゲルを利用する。</a:t>
            </a:r>
            <a:endParaRPr lang="en-US" altLang="ja-JP" b="0" i="0" dirty="0">
              <a:solidFill>
                <a:srgbClr val="243040"/>
              </a:solidFill>
              <a:effectLst/>
              <a:latin typeface="BIZ UDPゴシック" panose="020B0400000000000000" pitchFamily="50" charset="-128"/>
              <a:ea typeface="BIZ UDPゴシック" panose="020B0400000000000000" pitchFamily="50" charset="-128"/>
            </a:endParaRPr>
          </a:p>
          <a:p>
            <a:r>
              <a:rPr lang="ja-JP" altLang="en-US" b="0" i="0" dirty="0">
                <a:solidFill>
                  <a:srgbClr val="243040"/>
                </a:solidFill>
                <a:effectLst/>
                <a:latin typeface="BIZ UDPゴシック" panose="020B0400000000000000" pitchFamily="50" charset="-128"/>
                <a:ea typeface="BIZ UDPゴシック" panose="020B0400000000000000" pitchFamily="50" charset="-128"/>
              </a:rPr>
              <a:t>交通事故やスポーツのアクシデントを想定した、摩擦熱で硬くなり身体や衣服を保護する熱応答型のスマートプロテクター。</a:t>
            </a:r>
            <a:endParaRPr lang="en-US" altLang="ja-JP" b="0" i="0" dirty="0">
              <a:solidFill>
                <a:srgbClr val="243040"/>
              </a:solidFill>
              <a:effectLst/>
              <a:latin typeface="BIZ UDPゴシック" panose="020B0400000000000000" pitchFamily="50" charset="-128"/>
              <a:ea typeface="BIZ UDPゴシック" panose="020B0400000000000000" pitchFamily="50" charset="-128"/>
            </a:endParaRPr>
          </a:p>
          <a:p>
            <a:r>
              <a:rPr lang="ja-JP" altLang="en-US" b="0" i="0" dirty="0">
                <a:solidFill>
                  <a:srgbClr val="243040"/>
                </a:solidFill>
                <a:effectLst/>
                <a:latin typeface="BIZ UDPゴシック" panose="020B0400000000000000" pitchFamily="50" charset="-128"/>
                <a:ea typeface="BIZ UDPゴシック" panose="020B0400000000000000" pitchFamily="50" charset="-128"/>
              </a:rPr>
              <a:t>高分子ゲルを貼った窓に対し熱光源から光を照射すると、相分離構造形成に熱の一部が消費される。これにより、室内の温度上昇を本高分子ゲルがない状態と比べて</a:t>
            </a:r>
            <a:r>
              <a:rPr lang="en-US" altLang="ja-JP" b="0" i="0" dirty="0">
                <a:solidFill>
                  <a:srgbClr val="243040"/>
                </a:solidFill>
                <a:effectLst/>
                <a:latin typeface="BIZ UDPゴシック" panose="020B0400000000000000" pitchFamily="50" charset="-128"/>
                <a:ea typeface="BIZ UDPゴシック" panose="020B0400000000000000" pitchFamily="50" charset="-128"/>
              </a:rPr>
              <a:t>15℃</a:t>
            </a:r>
            <a:r>
              <a:rPr lang="ja-JP" altLang="en-US" b="0" i="0" dirty="0">
                <a:solidFill>
                  <a:srgbClr val="243040"/>
                </a:solidFill>
                <a:effectLst/>
                <a:latin typeface="BIZ UDPゴシック" panose="020B0400000000000000" pitchFamily="50" charset="-128"/>
                <a:ea typeface="BIZ UDPゴシック" panose="020B0400000000000000" pitchFamily="50" charset="-128"/>
              </a:rPr>
              <a:t>程度低く抑えることに成功。</a:t>
            </a:r>
            <a:endParaRPr lang="ja-JP" altLang="en-US"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DDE1D20-5CFB-E8E1-8D84-1EBCE536C4D3}"/>
              </a:ext>
            </a:extLst>
          </p:cNvPr>
          <p:cNvSpPr txBox="1"/>
          <p:nvPr/>
        </p:nvSpPr>
        <p:spPr>
          <a:xfrm>
            <a:off x="8544664" y="1432415"/>
            <a:ext cx="1273324" cy="369332"/>
          </a:xfrm>
          <a:prstGeom prst="rect">
            <a:avLst/>
          </a:prstGeom>
          <a:solidFill>
            <a:srgbClr val="C00000"/>
          </a:solidFill>
        </p:spPr>
        <p:txBody>
          <a:bodyPr wrap="square" rtlCol="0">
            <a:spAutoFit/>
          </a:bodyPr>
          <a:lstStyle/>
          <a:p>
            <a:pPr algn="ctr"/>
            <a:r>
              <a:rPr kumimoji="1" lang="ja-JP" altLang="en-US" b="1" dirty="0">
                <a:solidFill>
                  <a:schemeClr val="bg1"/>
                </a:solidFill>
                <a:latin typeface="BIZ UDPゴシック" panose="020B0400000000000000" pitchFamily="50" charset="-128"/>
                <a:ea typeface="BIZ UDPゴシック" panose="020B0400000000000000" pitchFamily="50" charset="-128"/>
              </a:rPr>
              <a:t>動画再生</a:t>
            </a:r>
          </a:p>
        </p:txBody>
      </p:sp>
    </p:spTree>
    <p:extLst>
      <p:ext uri="{BB962C8B-B14F-4D97-AF65-F5344CB8AC3E}">
        <p14:creationId xmlns:p14="http://schemas.microsoft.com/office/powerpoint/2010/main" val="1825370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多孔質ゲル＠マクロポーラルゲル</a:t>
            </a:r>
          </a:p>
        </p:txBody>
      </p:sp>
      <p:pic>
        <p:nvPicPr>
          <p:cNvPr id="6148" name="Picture 4" descr="wAAACwAAAAAAQABAEACAkQBADs=">
            <a:extLst>
              <a:ext uri="{FF2B5EF4-FFF2-40B4-BE49-F238E27FC236}">
                <a16:creationId xmlns:a16="http://schemas.microsoft.com/office/drawing/2014/main" id="{213AEB80-AA89-38EC-F202-AAC12A94B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548772"/>
            <a:ext cx="5927963" cy="626745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8892999-AA65-0F77-1F26-31BA81A03D03}"/>
              </a:ext>
            </a:extLst>
          </p:cNvPr>
          <p:cNvSpPr txBox="1"/>
          <p:nvPr/>
        </p:nvSpPr>
        <p:spPr>
          <a:xfrm>
            <a:off x="6018451" y="599122"/>
            <a:ext cx="6100762" cy="1477328"/>
          </a:xfrm>
          <a:prstGeom prst="rect">
            <a:avLst/>
          </a:prstGeom>
          <a:noFill/>
        </p:spPr>
        <p:txBody>
          <a:bodyPr wrap="square">
            <a:spAutoFit/>
          </a:bodyPr>
          <a:lstStyle/>
          <a:p>
            <a:r>
              <a:rPr lang="en-US" altLang="ja-JP" b="0" i="0" dirty="0">
                <a:solidFill>
                  <a:srgbClr val="243040"/>
                </a:solidFill>
                <a:effectLst/>
                <a:latin typeface="BIZ UDPゴシック" panose="020B0400000000000000" pitchFamily="50" charset="-128"/>
                <a:ea typeface="BIZ UDPゴシック" panose="020B0400000000000000" pitchFamily="50" charset="-128"/>
              </a:rPr>
              <a:t>1μm</a:t>
            </a:r>
            <a:r>
              <a:rPr lang="ja-JP" altLang="en-US" b="0" i="0" dirty="0">
                <a:solidFill>
                  <a:srgbClr val="243040"/>
                </a:solidFill>
                <a:effectLst/>
                <a:latin typeface="BIZ UDPゴシック" panose="020B0400000000000000" pitchFamily="50" charset="-128"/>
                <a:ea typeface="BIZ UDPゴシック" panose="020B0400000000000000" pitchFamily="50" charset="-128"/>
              </a:rPr>
              <a:t>を超える細孔を有するハイドロゲルは、スーパーマクロポーラス（</a:t>
            </a:r>
            <a:r>
              <a:rPr lang="en-US" altLang="ja-JP" b="0" i="0" dirty="0">
                <a:solidFill>
                  <a:srgbClr val="243040"/>
                </a:solidFill>
                <a:effectLst/>
                <a:latin typeface="BIZ UDPゴシック" panose="020B0400000000000000" pitchFamily="50" charset="-128"/>
                <a:ea typeface="BIZ UDPゴシック" panose="020B0400000000000000" pitchFamily="50" charset="-128"/>
              </a:rPr>
              <a:t>SMP</a:t>
            </a:r>
            <a:r>
              <a:rPr lang="ja-JP" altLang="en-US" b="0" i="0" dirty="0">
                <a:solidFill>
                  <a:srgbClr val="243040"/>
                </a:solidFill>
                <a:effectLst/>
                <a:latin typeface="BIZ UDPゴシック" panose="020B0400000000000000" pitchFamily="50" charset="-128"/>
                <a:ea typeface="BIZ UDPゴシック" panose="020B0400000000000000" pitchFamily="50" charset="-128"/>
              </a:rPr>
              <a:t>）ハイドロゲルと呼ばれる。</a:t>
            </a:r>
            <a:br>
              <a:rPr lang="en-US" altLang="ja-JP" b="0" i="0" dirty="0">
                <a:solidFill>
                  <a:srgbClr val="243040"/>
                </a:solidFill>
                <a:effectLst/>
                <a:latin typeface="BIZ UDPゴシック" panose="020B0400000000000000" pitchFamily="50" charset="-128"/>
                <a:ea typeface="BIZ UDPゴシック" panose="020B0400000000000000" pitchFamily="50" charset="-128"/>
              </a:rPr>
            </a:br>
            <a:r>
              <a:rPr lang="ja-JP" altLang="en-US" b="0" i="0" dirty="0">
                <a:solidFill>
                  <a:srgbClr val="243040"/>
                </a:solidFill>
                <a:effectLst/>
                <a:latin typeface="BIZ UDPゴシック" panose="020B0400000000000000" pitchFamily="50" charset="-128"/>
                <a:ea typeface="BIZ UDPゴシック" panose="020B0400000000000000" pitchFamily="50" charset="-128"/>
              </a:rPr>
              <a:t>スポンジ状の構造と透過性を備えた</a:t>
            </a:r>
            <a:r>
              <a:rPr lang="en-US" altLang="ja-JP" b="0" i="0" dirty="0">
                <a:solidFill>
                  <a:srgbClr val="243040"/>
                </a:solidFill>
                <a:effectLst/>
                <a:latin typeface="BIZ UDPゴシック" panose="020B0400000000000000" pitchFamily="50" charset="-128"/>
                <a:ea typeface="BIZ UDPゴシック" panose="020B0400000000000000" pitchFamily="50" charset="-128"/>
              </a:rPr>
              <a:t>SMP</a:t>
            </a:r>
            <a:r>
              <a:rPr lang="ja-JP" altLang="en-US" b="0" i="0" dirty="0">
                <a:solidFill>
                  <a:srgbClr val="243040"/>
                </a:solidFill>
                <a:effectLst/>
                <a:latin typeface="BIZ UDPゴシック" panose="020B0400000000000000" pitchFamily="50" charset="-128"/>
                <a:ea typeface="BIZ UDPゴシック" panose="020B0400000000000000" pitchFamily="50" charset="-128"/>
              </a:rPr>
              <a:t>ハイドロゲルは、バイオエンジニアリングと生物医学的応用において注目を集めている。</a:t>
            </a:r>
            <a:endParaRPr lang="ja-JP" altLang="en-US" dirty="0">
              <a:latin typeface="BIZ UDPゴシック" panose="020B0400000000000000" pitchFamily="50" charset="-128"/>
              <a:ea typeface="BIZ UDPゴシック" panose="020B0400000000000000" pitchFamily="50" charset="-128"/>
            </a:endParaRPr>
          </a:p>
        </p:txBody>
      </p:sp>
      <p:pic>
        <p:nvPicPr>
          <p:cNvPr id="6150" name="Picture 6" descr="wAAACwAAAAAAQABAEACAkQBADs=">
            <a:extLst>
              <a:ext uri="{FF2B5EF4-FFF2-40B4-BE49-F238E27FC236}">
                <a16:creationId xmlns:a16="http://schemas.microsoft.com/office/drawing/2014/main" id="{5C2DD08E-763F-90EF-48FE-EF2447C01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535" y="2076450"/>
            <a:ext cx="5661189" cy="473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655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110701</TotalTime>
  <Words>1596</Words>
  <Application>Microsoft Office PowerPoint</Application>
  <PresentationFormat>ワイド画面</PresentationFormat>
  <Paragraphs>160</Paragraphs>
  <Slides>26</Slides>
  <Notes>3</Notes>
  <HiddenSlides>0</HiddenSlides>
  <MMClips>2</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26</vt:i4>
      </vt:variant>
    </vt:vector>
  </HeadingPairs>
  <TitlesOfParts>
    <vt:vector size="38" baseType="lpstr">
      <vt:lpstr>BIZ UDPゴシック</vt:lpstr>
      <vt:lpstr>HGS創英角ｺﾞｼｯｸUB</vt:lpstr>
      <vt:lpstr>Meiryo UI</vt:lpstr>
      <vt:lpstr>ＭＳ ゴシック</vt:lpstr>
      <vt:lpstr>メイリオ</vt:lpstr>
      <vt:lpstr>游ゴシック</vt:lpstr>
      <vt:lpstr>Amasis MT Pro Medium</vt:lpstr>
      <vt:lpstr>Arial</vt:lpstr>
      <vt:lpstr>Century Gothic</vt:lpstr>
      <vt:lpstr>Cooper Black</vt:lpstr>
      <vt:lpstr>Franklin Gothic Heavy</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がん幹細胞の証明：少数の細胞で腫瘍を動物の生体内で作ることができる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421</cp:revision>
  <cp:lastPrinted>2023-07-25T02:16:56Z</cp:lastPrinted>
  <dcterms:created xsi:type="dcterms:W3CDTF">2023-03-29T00:02:56Z</dcterms:created>
  <dcterms:modified xsi:type="dcterms:W3CDTF">2024-10-30T06:54:19Z</dcterms:modified>
</cp:coreProperties>
</file>